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AB9E-605B-47FA-8130-BD924232FA2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3319-92CF-413B-B2F6-B4CBA882C4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500042"/>
            <a:ext cx="403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Презентація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928802"/>
            <a:ext cx="5958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тему : </a:t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“Російський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балет”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000504"/>
            <a:ext cx="6179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Підготувала:</a:t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учениця 11 класу </a:t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Абраменко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Наталія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/>
          <a:lstStyle/>
          <a:p>
            <a:pPr algn="ctr"/>
            <a:r>
              <a:rPr lang="uk-UA" i="1" dirty="0" err="1" smtClean="0">
                <a:solidFill>
                  <a:schemeClr val="bg1">
                    <a:lumMod val="95000"/>
                  </a:schemeClr>
                </a:solidFill>
              </a:rPr>
              <a:t>“Балет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 про Орфея та </a:t>
            </a:r>
            <a:r>
              <a:rPr lang="uk-UA" i="1" dirty="0" err="1" smtClean="0">
                <a:solidFill>
                  <a:schemeClr val="bg1">
                    <a:lumMod val="95000"/>
                  </a:schemeClr>
                </a:solidFill>
              </a:rPr>
              <a:t>Еврідіку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 “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Содержимое 4" descr="Moscow_Ballet_SnowFl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0048"/>
          </a:xfrm>
        </p:spPr>
        <p:txBody>
          <a:bodyPr>
            <a:normAutofit lnSpcReduction="10000"/>
          </a:bodyPr>
          <a:lstStyle/>
          <a:p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Слава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російського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балету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була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залишається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досить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гучною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Імена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великих балерин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відомі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всьому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світу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Представлення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першого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російського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балетного спектаклю «Балет про Орфея та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Еврідіку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»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відбулося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8 лютого 1673 в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селі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Преображенському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під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Москвою, де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була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побудована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"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комедійна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хоромина". Цей балет не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мав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істотного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значення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для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розвитку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російського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сценічного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танцю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, так як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був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наслідуванням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західно-європейським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балетним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</a:rPr>
              <a:t>виставам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00600"/>
            <a:ext cx="8286808" cy="1771672"/>
          </a:xfrm>
        </p:spPr>
        <p:txBody>
          <a:bodyPr>
            <a:noAutofit/>
          </a:bodyPr>
          <a:lstStyle/>
          <a:p>
            <a:r>
              <a:rPr lang="ru-RU" sz="1600" b="0" i="1" dirty="0" err="1"/>
              <a:t>Подія</a:t>
            </a:r>
            <a:r>
              <a:rPr lang="ru-RU" sz="1600" b="0" i="1" dirty="0"/>
              <a:t>, яка стала першим </a:t>
            </a:r>
            <a:r>
              <a:rPr lang="ru-RU" sz="1600" b="0" i="1" dirty="0" err="1"/>
              <a:t>кроком</a:t>
            </a:r>
            <a:r>
              <a:rPr lang="ru-RU" sz="1600" b="0" i="1" dirty="0"/>
              <a:t> у </a:t>
            </a:r>
            <a:r>
              <a:rPr lang="ru-RU" sz="1600" b="0" i="1" dirty="0" err="1"/>
              <a:t>становленні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російської</a:t>
            </a:r>
            <a:r>
              <a:rPr lang="ru-RU" sz="1600" b="0" i="1" dirty="0"/>
              <a:t> </a:t>
            </a:r>
            <a:r>
              <a:rPr lang="ru-RU" sz="1600" b="0" i="1" dirty="0" err="1"/>
              <a:t>балетної</a:t>
            </a:r>
            <a:r>
              <a:rPr lang="ru-RU" sz="1600" b="0" i="1" dirty="0"/>
              <a:t> </a:t>
            </a:r>
            <a:r>
              <a:rPr lang="ru-RU" sz="1600" b="0" i="1" dirty="0" err="1"/>
              <a:t>школи</a:t>
            </a:r>
            <a:r>
              <a:rPr lang="ru-RU" sz="1600" b="0" i="1" dirty="0"/>
              <a:t>, яка </a:t>
            </a:r>
            <a:r>
              <a:rPr lang="ru-RU" sz="1600" b="0" i="1" dirty="0" err="1"/>
              <a:t>підкорила</a:t>
            </a:r>
            <a:r>
              <a:rPr lang="ru-RU" sz="1600" b="0" i="1" dirty="0"/>
              <a:t> </a:t>
            </a:r>
            <a:r>
              <a:rPr lang="ru-RU" sz="1600" b="0" i="1" dirty="0" err="1"/>
              <a:t>своїм</a:t>
            </a:r>
            <a:r>
              <a:rPr lang="ru-RU" sz="1600" b="0" i="1" dirty="0"/>
              <a:t> </a:t>
            </a:r>
            <a:r>
              <a:rPr lang="ru-RU" sz="1600" b="0" i="1" dirty="0" err="1"/>
              <a:t>мистецтвом</a:t>
            </a:r>
            <a:r>
              <a:rPr lang="ru-RU" sz="1600" b="0" i="1" dirty="0"/>
              <a:t> весь </a:t>
            </a:r>
            <a:r>
              <a:rPr lang="ru-RU" sz="1600" b="0" i="1" dirty="0" err="1"/>
              <a:t>світ</a:t>
            </a:r>
            <a:r>
              <a:rPr lang="ru-RU" sz="1600" b="0" i="1" dirty="0"/>
              <a:t> - </a:t>
            </a:r>
            <a:r>
              <a:rPr lang="ru-RU" sz="1600" b="0" i="1" dirty="0" err="1"/>
              <a:t>створення</a:t>
            </a:r>
            <a:r>
              <a:rPr lang="ru-RU" sz="1600" b="0" i="1" dirty="0"/>
              <a:t> "</a:t>
            </a:r>
            <a:r>
              <a:rPr lang="ru-RU" sz="1600" b="0" i="1" dirty="0" err="1"/>
              <a:t>Власної</a:t>
            </a:r>
            <a:r>
              <a:rPr lang="ru-RU" sz="1600" b="0" i="1" dirty="0"/>
              <a:t>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Величності</a:t>
            </a:r>
            <a:r>
              <a:rPr lang="ru-RU" sz="1600" b="0" i="1" dirty="0"/>
              <a:t> </a:t>
            </a:r>
            <a:r>
              <a:rPr lang="ru-RU" sz="1600" b="0" i="1" dirty="0" err="1"/>
              <a:t>танцювальної</a:t>
            </a:r>
            <a:r>
              <a:rPr lang="ru-RU" sz="1600" b="0" i="1" dirty="0"/>
              <a:t> </a:t>
            </a:r>
            <a:r>
              <a:rPr lang="ru-RU" sz="1600" b="0" i="1" dirty="0" err="1"/>
              <a:t>школи</a:t>
            </a:r>
            <a:r>
              <a:rPr lang="ru-RU" sz="1600" b="0" i="1" dirty="0"/>
              <a:t>".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головним</a:t>
            </a:r>
            <a:r>
              <a:rPr lang="ru-RU" sz="1600" b="0" i="1" dirty="0"/>
              <a:t> танцмейстером </a:t>
            </a:r>
            <a:r>
              <a:rPr lang="ru-RU" sz="1600" b="0" i="1" dirty="0" err="1"/>
              <a:t>і</a:t>
            </a:r>
            <a:r>
              <a:rPr lang="ru-RU" sz="1600" b="0" i="1" dirty="0"/>
              <a:t> балетмейстером став Жан Батист Ланде. В школу </a:t>
            </a:r>
            <a:r>
              <a:rPr lang="ru-RU" sz="1600" b="0" i="1" dirty="0" err="1"/>
              <a:t>приймали</a:t>
            </a:r>
            <a:r>
              <a:rPr lang="ru-RU" sz="1600" b="0" i="1" dirty="0"/>
              <a:t> </a:t>
            </a:r>
            <a:r>
              <a:rPr lang="ru-RU" sz="1600" b="0" i="1" dirty="0" err="1"/>
              <a:t>дітей</a:t>
            </a:r>
            <a:r>
              <a:rPr lang="ru-RU" sz="1600" b="0" i="1" dirty="0"/>
              <a:t> </a:t>
            </a:r>
            <a:r>
              <a:rPr lang="ru-RU" sz="1600" b="0" i="1" dirty="0" err="1"/>
              <a:t>з</a:t>
            </a:r>
            <a:r>
              <a:rPr lang="ru-RU" sz="1600" b="0" i="1" dirty="0"/>
              <a:t> народу. </a:t>
            </a:r>
            <a:r>
              <a:rPr lang="ru-RU" sz="1600" b="0" i="1" dirty="0" err="1"/>
              <a:t>Перші</a:t>
            </a:r>
            <a:r>
              <a:rPr lang="ru-RU" sz="1600" b="0" i="1" dirty="0"/>
              <a:t> </a:t>
            </a:r>
            <a:r>
              <a:rPr lang="ru-RU" sz="1600" b="0" i="1" dirty="0" err="1"/>
              <a:t>учні</a:t>
            </a:r>
            <a:r>
              <a:rPr lang="ru-RU" sz="1600" b="0" i="1" dirty="0"/>
              <a:t> Ланде - 12 </a:t>
            </a:r>
            <a:r>
              <a:rPr lang="ru-RU" sz="1600" b="0" i="1" dirty="0" err="1"/>
              <a:t>дівчаток</a:t>
            </a:r>
            <a:r>
              <a:rPr lang="ru-RU" sz="1600" b="0" i="1" dirty="0"/>
              <a:t> </a:t>
            </a:r>
            <a:r>
              <a:rPr lang="ru-RU" sz="1600" b="0" i="1" dirty="0" err="1"/>
              <a:t>і</a:t>
            </a:r>
            <a:r>
              <a:rPr lang="ru-RU" sz="1600" b="0" i="1" dirty="0"/>
              <a:t> 12 </a:t>
            </a:r>
            <a:r>
              <a:rPr lang="ru-RU" sz="1600" b="0" i="1" dirty="0" err="1"/>
              <a:t>хлопчиків</a:t>
            </a:r>
            <a:r>
              <a:rPr lang="ru-RU" sz="1600" b="0" i="1" dirty="0"/>
              <a:t>. </a:t>
            </a:r>
            <a:r>
              <a:rPr lang="ru-RU" sz="1600" b="0" i="1" dirty="0" err="1"/>
              <a:t>Серед</a:t>
            </a:r>
            <a:r>
              <a:rPr lang="ru-RU" sz="1600" b="0" i="1" dirty="0"/>
              <a:t> них особливо </a:t>
            </a:r>
            <a:r>
              <a:rPr lang="ru-RU" sz="1600" b="0" i="1" dirty="0" err="1"/>
              <a:t>виділялися</a:t>
            </a:r>
            <a:r>
              <a:rPr lang="ru-RU" sz="1600" b="0" i="1" dirty="0"/>
              <a:t> </a:t>
            </a:r>
            <a:r>
              <a:rPr lang="ru-RU" sz="1600" b="0" i="1" dirty="0" err="1"/>
              <a:t>Андрій</a:t>
            </a:r>
            <a:r>
              <a:rPr lang="ru-RU" sz="1600" b="0" i="1" dirty="0"/>
              <a:t> Нестеров, </a:t>
            </a:r>
            <a:r>
              <a:rPr lang="ru-RU" sz="1600" b="0" i="1" dirty="0" err="1"/>
              <a:t>Авдотья</a:t>
            </a:r>
            <a:r>
              <a:rPr lang="ru-RU" sz="1600" b="0" i="1" dirty="0"/>
              <a:t> </a:t>
            </a:r>
            <a:r>
              <a:rPr lang="ru-RU" sz="1600" b="0" i="1" dirty="0" err="1"/>
              <a:t>Тимофєєва</a:t>
            </a:r>
            <a:r>
              <a:rPr lang="ru-RU" sz="1600" b="0" i="1" dirty="0"/>
              <a:t>, </a:t>
            </a:r>
            <a:r>
              <a:rPr lang="ru-RU" sz="1600" b="0" i="1" dirty="0" err="1"/>
              <a:t>Ксенія</a:t>
            </a:r>
            <a:r>
              <a:rPr lang="ru-RU" sz="1600" b="0" i="1" dirty="0"/>
              <a:t> Баскакова, </a:t>
            </a:r>
            <a:r>
              <a:rPr lang="ru-RU" sz="1600" b="0" i="1" dirty="0" err="1"/>
              <a:t>Єлизавета</a:t>
            </a:r>
            <a:r>
              <a:rPr lang="ru-RU" sz="1600" b="0" i="1" dirty="0"/>
              <a:t> </a:t>
            </a:r>
            <a:r>
              <a:rPr lang="ru-RU" sz="1600" b="0" i="1" dirty="0" err="1"/>
              <a:t>Зоріна</a:t>
            </a:r>
            <a:r>
              <a:rPr lang="ru-RU" sz="1600" b="0" i="1" dirty="0"/>
              <a:t>, </a:t>
            </a:r>
            <a:r>
              <a:rPr lang="ru-RU" sz="1600" b="0" i="1" dirty="0" err="1"/>
              <a:t>Опанас</a:t>
            </a:r>
            <a:r>
              <a:rPr lang="ru-RU" sz="1600" b="0" i="1" dirty="0"/>
              <a:t> Топорков. </a:t>
            </a:r>
            <a:r>
              <a:rPr lang="ru-RU" sz="1600" b="0" i="1" dirty="0" err="1"/>
              <a:t>Перші</a:t>
            </a:r>
            <a:r>
              <a:rPr lang="ru-RU" sz="1600" b="0" i="1" dirty="0"/>
              <a:t> </a:t>
            </a:r>
            <a:r>
              <a:rPr lang="ru-RU" sz="1600" b="0" i="1" dirty="0" err="1"/>
              <a:t>російські</a:t>
            </a:r>
            <a:r>
              <a:rPr lang="ru-RU" sz="1600" b="0" i="1" dirty="0"/>
              <a:t> </a:t>
            </a:r>
            <a:r>
              <a:rPr lang="ru-RU" sz="1600" b="0" i="1" dirty="0" err="1"/>
              <a:t>професійні</a:t>
            </a:r>
            <a:r>
              <a:rPr lang="ru-RU" sz="1600" b="0" i="1" dirty="0"/>
              <a:t> </a:t>
            </a:r>
            <a:r>
              <a:rPr lang="ru-RU" sz="1600" b="0" i="1" dirty="0" err="1"/>
              <a:t>балетні</a:t>
            </a:r>
            <a:r>
              <a:rPr lang="ru-RU" sz="1600" b="0" i="1" dirty="0"/>
              <a:t> </a:t>
            </a:r>
            <a:r>
              <a:rPr lang="ru-RU" sz="1600" b="0" i="1" dirty="0" err="1"/>
              <a:t>артисти</a:t>
            </a:r>
            <a:r>
              <a:rPr lang="ru-RU" sz="1600" b="0" i="1" dirty="0"/>
              <a:t> легко </a:t>
            </a:r>
            <a:r>
              <a:rPr lang="ru-RU" sz="1600" b="0" i="1" dirty="0" err="1"/>
              <a:t>і</a:t>
            </a:r>
            <a:r>
              <a:rPr lang="ru-RU" sz="1600" b="0" i="1" dirty="0"/>
              <a:t> </a:t>
            </a:r>
            <a:r>
              <a:rPr lang="ru-RU" sz="1600" b="0" i="1" dirty="0" err="1"/>
              <a:t>швидко</a:t>
            </a:r>
            <a:r>
              <a:rPr lang="ru-RU" sz="1600" b="0" i="1" dirty="0"/>
              <a:t> </a:t>
            </a:r>
            <a:r>
              <a:rPr lang="ru-RU" sz="1600" b="0" i="1" dirty="0" err="1"/>
              <a:t>освоїли</a:t>
            </a:r>
            <a:r>
              <a:rPr lang="ru-RU" sz="1600" b="0" i="1" dirty="0"/>
              <a:t> </a:t>
            </a:r>
            <a:r>
              <a:rPr lang="ru-RU" sz="1600" b="0" i="1" dirty="0" err="1"/>
              <a:t>всі</a:t>
            </a:r>
            <a:r>
              <a:rPr lang="ru-RU" sz="1600" b="0" i="1" dirty="0"/>
              <a:t> </a:t>
            </a:r>
            <a:r>
              <a:rPr lang="ru-RU" sz="1600" b="0" i="1" dirty="0" err="1"/>
              <a:t>технічні</a:t>
            </a:r>
            <a:r>
              <a:rPr lang="ru-RU" sz="1600" b="0" i="1" dirty="0"/>
              <a:t> </a:t>
            </a:r>
            <a:r>
              <a:rPr lang="ru-RU" sz="1600" b="0" i="1" dirty="0" err="1"/>
              <a:t>прийоми</a:t>
            </a:r>
            <a:r>
              <a:rPr lang="ru-RU" sz="1600" b="0" i="1" dirty="0"/>
              <a:t> </a:t>
            </a:r>
            <a:r>
              <a:rPr lang="ru-RU" sz="1600" b="0" i="1" dirty="0" err="1"/>
              <a:t>зарубіжних</a:t>
            </a:r>
            <a:r>
              <a:rPr lang="ru-RU" sz="1600" b="0" i="1" dirty="0"/>
              <a:t> </a:t>
            </a:r>
            <a:r>
              <a:rPr lang="ru-RU" sz="1600" b="0" i="1" dirty="0" err="1"/>
              <a:t>танцювальних</a:t>
            </a:r>
            <a:r>
              <a:rPr lang="ru-RU" sz="1600" b="0" i="1" dirty="0"/>
              <a:t> </a:t>
            </a:r>
            <a:r>
              <a:rPr lang="ru-RU" sz="1600" b="0" i="1" dirty="0" err="1"/>
              <a:t>шкіл</a:t>
            </a:r>
            <a:r>
              <a:rPr lang="ru-RU" sz="1600" b="0" i="1" dirty="0"/>
              <a:t>, вони </a:t>
            </a:r>
            <a:r>
              <a:rPr lang="ru-RU" sz="1600" b="0" i="1" dirty="0" err="1"/>
              <a:t>навіть</a:t>
            </a:r>
            <a:r>
              <a:rPr lang="ru-RU" sz="1600" b="0" i="1" dirty="0"/>
              <a:t> </a:t>
            </a:r>
            <a:r>
              <a:rPr lang="ru-RU" sz="1600" b="0" i="1" dirty="0" err="1"/>
              <a:t>перевершували</a:t>
            </a:r>
            <a:r>
              <a:rPr lang="ru-RU" sz="1600" b="0" i="1" dirty="0"/>
              <a:t> </a:t>
            </a:r>
            <a:r>
              <a:rPr lang="ru-RU" sz="1600" b="0" i="1" dirty="0" err="1"/>
              <a:t>іноземних</a:t>
            </a:r>
            <a:r>
              <a:rPr lang="ru-RU" sz="1600" b="0" i="1" dirty="0"/>
              <a:t> </a:t>
            </a:r>
            <a:r>
              <a:rPr lang="ru-RU" sz="1600" b="0" i="1" dirty="0" err="1"/>
              <a:t>артистів</a:t>
            </a:r>
            <a:r>
              <a:rPr lang="ru-RU" sz="1600" b="0" i="1" dirty="0"/>
              <a:t>.</a:t>
            </a:r>
            <a:endParaRPr lang="ru-RU" sz="1600" i="1" dirty="0"/>
          </a:p>
        </p:txBody>
      </p:sp>
      <p:pic>
        <p:nvPicPr>
          <p:cNvPr id="5" name="Рисунок 4" descr="36-swan-lake-03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bg1"/>
                </a:solidFill>
              </a:rPr>
              <a:t>У </a:t>
            </a:r>
            <a:r>
              <a:rPr lang="ru-RU" sz="3600" i="1" dirty="0" err="1">
                <a:solidFill>
                  <a:schemeClr val="bg1"/>
                </a:solidFill>
              </a:rPr>
              <a:t>другій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половині</a:t>
            </a:r>
            <a:r>
              <a:rPr lang="ru-RU" sz="3600" i="1" dirty="0">
                <a:solidFill>
                  <a:schemeClr val="bg1"/>
                </a:solidFill>
              </a:rPr>
              <a:t> 18 </a:t>
            </a:r>
            <a:r>
              <a:rPr lang="ru-RU" sz="3600" i="1" dirty="0" err="1">
                <a:solidFill>
                  <a:schemeClr val="bg1"/>
                </a:solidFill>
              </a:rPr>
              <a:t>століття</a:t>
            </a:r>
            <a:r>
              <a:rPr lang="ru-RU" sz="3600" i="1" dirty="0">
                <a:solidFill>
                  <a:schemeClr val="bg1"/>
                </a:solidFill>
              </a:rPr>
              <a:t> в </a:t>
            </a:r>
            <a:r>
              <a:rPr lang="ru-RU" sz="3600" i="1" dirty="0" err="1">
                <a:solidFill>
                  <a:schemeClr val="bg1"/>
                </a:solidFill>
              </a:rPr>
              <a:t>Росії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спостерігається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швидке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зростання</a:t>
            </a:r>
            <a:r>
              <a:rPr lang="ru-RU" sz="3600" i="1" dirty="0">
                <a:solidFill>
                  <a:schemeClr val="bg1"/>
                </a:solidFill>
              </a:rPr>
              <a:t> культурного </a:t>
            </a:r>
            <a:r>
              <a:rPr lang="ru-RU" sz="3600" i="1" dirty="0" err="1">
                <a:solidFill>
                  <a:schemeClr val="bg1"/>
                </a:solidFill>
              </a:rPr>
              <a:t>рівня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населення</a:t>
            </a:r>
            <a:r>
              <a:rPr lang="ru-RU" sz="3600" i="1" dirty="0">
                <a:solidFill>
                  <a:schemeClr val="bg1"/>
                </a:solidFill>
              </a:rPr>
              <a:t>. </a:t>
            </a:r>
            <a:r>
              <a:rPr lang="ru-RU" sz="3600" i="1" dirty="0" err="1">
                <a:solidFill>
                  <a:schemeClr val="bg1"/>
                </a:solidFill>
              </a:rPr>
              <a:t>Російське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балетне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мистецтво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зробило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крок</a:t>
            </a:r>
            <a:r>
              <a:rPr lang="ru-RU" sz="3600" i="1" dirty="0">
                <a:solidFill>
                  <a:schemeClr val="bg1"/>
                </a:solidFill>
              </a:rPr>
              <a:t> далеко вперед. З 1773 року в </a:t>
            </a:r>
            <a:r>
              <a:rPr lang="ru-RU" sz="3600" i="1" dirty="0" err="1">
                <a:solidFill>
                  <a:schemeClr val="bg1"/>
                </a:solidFill>
              </a:rPr>
              <a:t>Виховному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будинку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готувалися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прекрасні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професійні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артисти</a:t>
            </a:r>
            <a:r>
              <a:rPr lang="ru-RU" sz="3600" i="1" dirty="0">
                <a:solidFill>
                  <a:schemeClr val="bg1"/>
                </a:solidFill>
              </a:rPr>
              <a:t> балету, </a:t>
            </a:r>
            <a:r>
              <a:rPr lang="ru-RU" sz="3600" i="1" dirty="0" err="1">
                <a:solidFill>
                  <a:schemeClr val="bg1"/>
                </a:solidFill>
              </a:rPr>
              <a:t>які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з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успіхом</a:t>
            </a:r>
            <a:r>
              <a:rPr lang="ru-RU" sz="3600" i="1" dirty="0">
                <a:solidFill>
                  <a:schemeClr val="bg1"/>
                </a:solidFill>
              </a:rPr>
              <a:t> </a:t>
            </a:r>
            <a:r>
              <a:rPr lang="ru-RU" sz="3600" i="1" dirty="0" err="1">
                <a:solidFill>
                  <a:schemeClr val="bg1"/>
                </a:solidFill>
              </a:rPr>
              <a:t>виступали</a:t>
            </a:r>
            <a:r>
              <a:rPr lang="ru-RU" sz="3600" i="1" dirty="0">
                <a:solidFill>
                  <a:schemeClr val="bg1"/>
                </a:solidFill>
              </a:rPr>
              <a:t> на сценах Петербурга. </a:t>
            </a:r>
            <a:r>
              <a:rPr lang="ru-RU" sz="3600" i="1" dirty="0" err="1">
                <a:solidFill>
                  <a:schemeClr val="bg1"/>
                </a:solidFill>
              </a:rPr>
              <a:t>Серед</a:t>
            </a:r>
            <a:r>
              <a:rPr lang="ru-RU" sz="3600" i="1" dirty="0">
                <a:solidFill>
                  <a:schemeClr val="bg1"/>
                </a:solidFill>
              </a:rPr>
              <a:t> них - </a:t>
            </a:r>
            <a:r>
              <a:rPr lang="ru-RU" sz="3600" i="1" dirty="0" err="1">
                <a:solidFill>
                  <a:schemeClr val="bg1"/>
                </a:solidFill>
              </a:rPr>
              <a:t>Аріна</a:t>
            </a:r>
            <a:r>
              <a:rPr lang="ru-RU" sz="3600" i="1" dirty="0">
                <a:solidFill>
                  <a:schemeClr val="bg1"/>
                </a:solidFill>
              </a:rPr>
              <a:t> Собакина, Василь Балашов, </a:t>
            </a:r>
            <a:r>
              <a:rPr lang="ru-RU" sz="3600" i="1" dirty="0" err="1">
                <a:solidFill>
                  <a:schemeClr val="bg1"/>
                </a:solidFill>
              </a:rPr>
              <a:t>Іван</a:t>
            </a:r>
            <a:r>
              <a:rPr lang="ru-RU" sz="3600" i="1" dirty="0">
                <a:solidFill>
                  <a:schemeClr val="bg1"/>
                </a:solidFill>
              </a:rPr>
              <a:t> Еропкин, Гаврило Райков.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19 століття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9973e33c871333c1858c9cfc21697ee2efb441159771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537" y="310356"/>
            <a:ext cx="4676775" cy="6296025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5429288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err="1">
                <a:solidFill>
                  <a:schemeClr val="bg1"/>
                </a:solidFill>
              </a:rPr>
              <a:t>Російський</a:t>
            </a:r>
            <a:r>
              <a:rPr lang="ru-RU" sz="1600" b="1" i="1" dirty="0">
                <a:solidFill>
                  <a:schemeClr val="bg1"/>
                </a:solidFill>
              </a:rPr>
              <a:t> балет </a:t>
            </a:r>
            <a:r>
              <a:rPr lang="ru-RU" sz="1600" b="1" i="1" dirty="0" err="1">
                <a:solidFill>
                  <a:schemeClr val="bg1"/>
                </a:solidFill>
              </a:rPr>
              <a:t>вже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порозі</a:t>
            </a:r>
            <a:r>
              <a:rPr lang="ru-RU" sz="1600" b="1" i="1" dirty="0">
                <a:solidFill>
                  <a:schemeClr val="bg1"/>
                </a:solidFill>
              </a:rPr>
              <a:t> 19 </a:t>
            </a:r>
            <a:r>
              <a:rPr lang="ru-RU" sz="1600" b="1" i="1" dirty="0" err="1">
                <a:solidFill>
                  <a:schemeClr val="bg1"/>
                </a:solidFill>
              </a:rPr>
              <a:t>століття</a:t>
            </a:r>
            <a:r>
              <a:rPr lang="ru-RU" sz="1600" b="1" i="1" dirty="0">
                <a:solidFill>
                  <a:schemeClr val="bg1"/>
                </a:solidFill>
              </a:rPr>
              <a:t> справляв </a:t>
            </a:r>
            <a:r>
              <a:rPr lang="ru-RU" sz="1600" b="1" i="1" dirty="0" err="1">
                <a:solidFill>
                  <a:schemeClr val="bg1"/>
                </a:solidFill>
              </a:rPr>
              <a:t>велике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враження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err="1">
                <a:solidFill>
                  <a:schemeClr val="bg1"/>
                </a:solidFill>
              </a:rPr>
              <a:t>він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перебував</a:t>
            </a:r>
            <a:r>
              <a:rPr lang="ru-RU" sz="1600" i="1" dirty="0">
                <a:solidFill>
                  <a:schemeClr val="bg1"/>
                </a:solidFill>
              </a:rPr>
              <a:t> у </a:t>
            </a:r>
            <a:r>
              <a:rPr lang="ru-RU" sz="1600" i="1" dirty="0" err="1">
                <a:solidFill>
                  <a:schemeClr val="bg1"/>
                </a:solidFill>
              </a:rPr>
              <a:t>винятково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сприятливих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умовах</a:t>
            </a:r>
            <a:r>
              <a:rPr lang="ru-RU" sz="1600" i="1" dirty="0">
                <a:solidFill>
                  <a:schemeClr val="bg1"/>
                </a:solidFill>
              </a:rPr>
              <a:t>. </a:t>
            </a:r>
            <a:r>
              <a:rPr lang="ru-RU" sz="1600" i="1" dirty="0" err="1">
                <a:solidFill>
                  <a:schemeClr val="bg1"/>
                </a:solidFill>
              </a:rPr>
              <a:t>Виріс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інтерес</a:t>
            </a:r>
            <a:r>
              <a:rPr lang="ru-RU" sz="1600" i="1" dirty="0">
                <a:solidFill>
                  <a:schemeClr val="bg1"/>
                </a:solidFill>
              </a:rPr>
              <a:t> до </a:t>
            </a:r>
            <a:r>
              <a:rPr lang="ru-RU" sz="1600" i="1" dirty="0" err="1">
                <a:solidFill>
                  <a:schemeClr val="bg1"/>
                </a:solidFill>
              </a:rPr>
              <a:t>хореографії</a:t>
            </a:r>
            <a:r>
              <a:rPr lang="ru-RU" sz="1600" i="1" dirty="0">
                <a:solidFill>
                  <a:schemeClr val="bg1"/>
                </a:solidFill>
              </a:rPr>
              <a:t> та </a:t>
            </a:r>
            <a:r>
              <a:rPr lang="ru-RU" sz="1600" i="1" dirty="0" err="1">
                <a:solidFill>
                  <a:schemeClr val="bg1"/>
                </a:solidFill>
              </a:rPr>
              <a:t>танцю</a:t>
            </a:r>
            <a:r>
              <a:rPr lang="ru-RU" sz="1600" i="1" dirty="0">
                <a:solidFill>
                  <a:schemeClr val="bg1"/>
                </a:solidFill>
              </a:rPr>
              <a:t> в </a:t>
            </a:r>
            <a:r>
              <a:rPr lang="ru-RU" sz="1600" i="1" dirty="0" err="1">
                <a:solidFill>
                  <a:schemeClr val="bg1"/>
                </a:solidFill>
              </a:rPr>
              <a:t>нових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верствах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населення</a:t>
            </a:r>
            <a:r>
              <a:rPr lang="ru-RU" sz="1600" i="1" dirty="0">
                <a:solidFill>
                  <a:schemeClr val="bg1"/>
                </a:solidFill>
              </a:rPr>
              <a:t>, а так же попит на </a:t>
            </a:r>
            <a:r>
              <a:rPr lang="ru-RU" sz="1600" i="1" dirty="0" err="1">
                <a:solidFill>
                  <a:schemeClr val="bg1"/>
                </a:solidFill>
              </a:rPr>
              <a:t>вчителів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танцю</a:t>
            </a:r>
            <a:r>
              <a:rPr lang="ru-RU" sz="1600" i="1" dirty="0">
                <a:solidFill>
                  <a:schemeClr val="bg1"/>
                </a:solidFill>
              </a:rPr>
              <a:t>. </a:t>
            </a:r>
            <a:r>
              <a:rPr lang="ru-RU" sz="1600" i="1" dirty="0" err="1">
                <a:solidFill>
                  <a:schemeClr val="bg1"/>
                </a:solidFill>
              </a:rPr>
              <a:t>Кожна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гімназія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і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кожен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пансіон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мали</a:t>
            </a:r>
            <a:r>
              <a:rPr lang="ru-RU" sz="1600" i="1" dirty="0">
                <a:solidFill>
                  <a:schemeClr val="bg1"/>
                </a:solidFill>
              </a:rPr>
              <a:t> в </a:t>
            </a:r>
            <a:r>
              <a:rPr lang="ru-RU" sz="1600" i="1" dirty="0" err="1">
                <a:solidFill>
                  <a:schemeClr val="bg1"/>
                </a:solidFill>
              </a:rPr>
              <a:t>своєму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штаті</a:t>
            </a:r>
            <a:r>
              <a:rPr lang="ru-RU" sz="1600" i="1" dirty="0">
                <a:solidFill>
                  <a:schemeClr val="bg1"/>
                </a:solidFill>
              </a:rPr>
              <a:t> танцмейстера. У </a:t>
            </a:r>
            <a:r>
              <a:rPr lang="ru-RU" sz="1600" i="1" dirty="0" err="1">
                <a:solidFill>
                  <a:schemeClr val="bg1"/>
                </a:solidFill>
              </a:rPr>
              <a:t>Петербурзі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постійно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діяло</a:t>
            </a:r>
            <a:r>
              <a:rPr lang="ru-RU" sz="1600" i="1" dirty="0">
                <a:solidFill>
                  <a:schemeClr val="bg1"/>
                </a:solidFill>
              </a:rPr>
              <a:t> три </a:t>
            </a:r>
            <a:r>
              <a:rPr lang="ru-RU" sz="1600" i="1" dirty="0" err="1">
                <a:solidFill>
                  <a:schemeClr val="bg1"/>
                </a:solidFill>
              </a:rPr>
              <a:t>театри</a:t>
            </a:r>
            <a:r>
              <a:rPr lang="ru-RU" sz="1600" i="1" dirty="0">
                <a:solidFill>
                  <a:schemeClr val="bg1"/>
                </a:solidFill>
              </a:rPr>
              <a:t>: Великий театр для </a:t>
            </a:r>
            <a:r>
              <a:rPr lang="ru-RU" sz="1600" i="1" dirty="0" err="1">
                <a:solidFill>
                  <a:schemeClr val="bg1"/>
                </a:solidFill>
              </a:rPr>
              <a:t>широкої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публіки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err="1">
                <a:solidFill>
                  <a:schemeClr val="bg1"/>
                </a:solidFill>
              </a:rPr>
              <a:t>розташований</a:t>
            </a:r>
            <a:r>
              <a:rPr lang="ru-RU" sz="1600" i="1" dirty="0">
                <a:solidFill>
                  <a:schemeClr val="bg1"/>
                </a:solidFill>
              </a:rPr>
              <a:t> на тому </a:t>
            </a:r>
            <a:r>
              <a:rPr lang="ru-RU" sz="1600" i="1" dirty="0" err="1">
                <a:solidFill>
                  <a:schemeClr val="bg1"/>
                </a:solidFill>
              </a:rPr>
              <a:t>місці</a:t>
            </a:r>
            <a:r>
              <a:rPr lang="ru-RU" sz="1600" i="1" dirty="0">
                <a:solidFill>
                  <a:schemeClr val="bg1"/>
                </a:solidFill>
              </a:rPr>
              <a:t>, де зараз </a:t>
            </a:r>
            <a:r>
              <a:rPr lang="ru-RU" sz="1600" i="1" dirty="0" err="1">
                <a:solidFill>
                  <a:schemeClr val="bg1"/>
                </a:solidFill>
              </a:rPr>
              <a:t>Консерваторія</a:t>
            </a:r>
            <a:r>
              <a:rPr lang="ru-RU" sz="1600" i="1" dirty="0">
                <a:solidFill>
                  <a:schemeClr val="bg1"/>
                </a:solidFill>
              </a:rPr>
              <a:t>; </a:t>
            </a:r>
            <a:r>
              <a:rPr lang="ru-RU" sz="1600" i="1" dirty="0" err="1">
                <a:solidFill>
                  <a:schemeClr val="bg1"/>
                </a:solidFill>
              </a:rPr>
              <a:t>Малий</a:t>
            </a:r>
            <a:r>
              <a:rPr lang="ru-RU" sz="1600" i="1" dirty="0">
                <a:solidFill>
                  <a:schemeClr val="bg1"/>
                </a:solidFill>
              </a:rPr>
              <a:t> театр на </a:t>
            </a:r>
            <a:r>
              <a:rPr lang="ru-RU" sz="1600" i="1" dirty="0" err="1">
                <a:solidFill>
                  <a:schemeClr val="bg1"/>
                </a:solidFill>
              </a:rPr>
              <a:t>місці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нинішнього</a:t>
            </a:r>
            <a:r>
              <a:rPr lang="ru-RU" sz="1600" i="1" dirty="0">
                <a:solidFill>
                  <a:schemeClr val="bg1"/>
                </a:solidFill>
              </a:rPr>
              <a:t> Театру </a:t>
            </a:r>
            <a:r>
              <a:rPr lang="ru-RU" sz="1600" i="1" dirty="0" err="1">
                <a:solidFill>
                  <a:schemeClr val="bg1"/>
                </a:solidFill>
              </a:rPr>
              <a:t>драми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імені</a:t>
            </a:r>
            <a:r>
              <a:rPr lang="ru-RU" sz="1600" i="1" dirty="0">
                <a:solidFill>
                  <a:schemeClr val="bg1"/>
                </a:solidFill>
              </a:rPr>
              <a:t> О. С. </a:t>
            </a:r>
            <a:r>
              <a:rPr lang="ru-RU" sz="1600" i="1" dirty="0" err="1">
                <a:solidFill>
                  <a:schemeClr val="bg1"/>
                </a:solidFill>
              </a:rPr>
              <a:t>Пушкіна</a:t>
            </a:r>
            <a:r>
              <a:rPr lang="ru-RU" sz="1600" i="1" dirty="0">
                <a:solidFill>
                  <a:schemeClr val="bg1"/>
                </a:solidFill>
              </a:rPr>
              <a:t>; </a:t>
            </a:r>
            <a:r>
              <a:rPr lang="ru-RU" sz="1600" i="1" dirty="0" err="1">
                <a:solidFill>
                  <a:schemeClr val="bg1"/>
                </a:solidFill>
              </a:rPr>
              <a:t>Ермітаж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діяв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виключно</a:t>
            </a:r>
            <a:r>
              <a:rPr lang="ru-RU" sz="1600" i="1" dirty="0">
                <a:solidFill>
                  <a:schemeClr val="bg1"/>
                </a:solidFill>
              </a:rPr>
              <a:t> для </a:t>
            </a:r>
            <a:r>
              <a:rPr lang="ru-RU" sz="1600" i="1" dirty="0" err="1">
                <a:solidFill>
                  <a:schemeClr val="bg1"/>
                </a:solidFill>
              </a:rPr>
              <a:t>царської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сім'ї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err="1">
                <a:solidFill>
                  <a:schemeClr val="bg1"/>
                </a:solidFill>
              </a:rPr>
              <a:t>придворних</a:t>
            </a:r>
            <a:r>
              <a:rPr lang="ru-RU" sz="1600" i="1" dirty="0">
                <a:solidFill>
                  <a:schemeClr val="bg1"/>
                </a:solidFill>
              </a:rPr>
              <a:t> та </a:t>
            </a:r>
            <a:r>
              <a:rPr lang="ru-RU" sz="1600" i="1" dirty="0" err="1">
                <a:solidFill>
                  <a:schemeClr val="bg1"/>
                </a:solidFill>
              </a:rPr>
              <a:t>іноземних</a:t>
            </a:r>
            <a:r>
              <a:rPr lang="ru-RU" sz="1600" i="1" dirty="0">
                <a:solidFill>
                  <a:schemeClr val="bg1"/>
                </a:solidFill>
              </a:rPr>
              <a:t> гостей.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4040188" cy="428628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Текст 4"/>
          <p:cNvSpPr>
            <a:spLocks noGrp="1"/>
          </p:cNvSpPr>
          <p:nvPr>
            <p:ph sz="quarter" idx="4"/>
          </p:nvPr>
        </p:nvSpPr>
        <p:spPr>
          <a:xfrm>
            <a:off x="4857752" y="460353"/>
            <a:ext cx="4041775" cy="6397647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Як правило, </a:t>
            </a:r>
            <a:r>
              <a:rPr lang="ru-RU" i="1" dirty="0" err="1">
                <a:solidFill>
                  <a:schemeClr val="bg1"/>
                </a:solidFill>
              </a:rPr>
              <a:t>звичне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уявлення</a:t>
            </a:r>
            <a:r>
              <a:rPr lang="ru-RU" i="1" dirty="0">
                <a:solidFill>
                  <a:schemeClr val="bg1"/>
                </a:solidFill>
              </a:rPr>
              <a:t> про </a:t>
            </a:r>
            <a:r>
              <a:rPr lang="ru-RU" i="1" dirty="0" err="1">
                <a:solidFill>
                  <a:schemeClr val="bg1"/>
                </a:solidFill>
              </a:rPr>
              <a:t>класичний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танець</a:t>
            </a:r>
            <a:r>
              <a:rPr lang="ru-RU" i="1" dirty="0">
                <a:solidFill>
                  <a:schemeClr val="bg1"/>
                </a:solidFill>
              </a:rPr>
              <a:t> для </a:t>
            </a:r>
            <a:r>
              <a:rPr lang="ru-RU" i="1" dirty="0" err="1">
                <a:solidFill>
                  <a:schemeClr val="bg1"/>
                </a:solidFill>
              </a:rPr>
              <a:t>багатьох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пов'язане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зовні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традиційним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виглядом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балерини</a:t>
            </a:r>
            <a:r>
              <a:rPr lang="ru-RU" i="1" dirty="0">
                <a:solidFill>
                  <a:schemeClr val="bg1"/>
                </a:solidFill>
              </a:rPr>
              <a:t> - у </a:t>
            </a:r>
            <a:r>
              <a:rPr lang="ru-RU" i="1" dirty="0" err="1">
                <a:solidFill>
                  <a:schemeClr val="bg1"/>
                </a:solidFill>
              </a:rPr>
              <a:t>білій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пачці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рожевому</a:t>
            </a:r>
            <a:r>
              <a:rPr lang="ru-RU" i="1" dirty="0">
                <a:solidFill>
                  <a:schemeClr val="bg1"/>
                </a:solidFill>
              </a:rPr>
              <a:t> трико на ногах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рожевих</a:t>
            </a:r>
            <a:r>
              <a:rPr lang="ru-RU" i="1" dirty="0">
                <a:solidFill>
                  <a:schemeClr val="bg1"/>
                </a:solidFill>
              </a:rPr>
              <a:t> туфельках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міцним</a:t>
            </a:r>
            <a:r>
              <a:rPr lang="ru-RU" i="1" dirty="0">
                <a:solidFill>
                  <a:schemeClr val="bg1"/>
                </a:solidFill>
              </a:rPr>
              <a:t> носком, </a:t>
            </a:r>
            <a:r>
              <a:rPr lang="ru-RU" i="1" dirty="0" err="1">
                <a:solidFill>
                  <a:schemeClr val="bg1"/>
                </a:solidFill>
              </a:rPr>
              <a:t>які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дозволяють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танцювати</a:t>
            </a:r>
            <a:r>
              <a:rPr lang="ru-RU" i="1" dirty="0">
                <a:solidFill>
                  <a:schemeClr val="bg1"/>
                </a:solidFill>
              </a:rPr>
              <a:t> "на </a:t>
            </a:r>
            <a:r>
              <a:rPr lang="ru-RU" i="1" dirty="0" err="1">
                <a:solidFill>
                  <a:schemeClr val="bg1"/>
                </a:solidFill>
              </a:rPr>
              <a:t>пальцях</a:t>
            </a:r>
            <a:r>
              <a:rPr lang="ru-RU" i="1" dirty="0">
                <a:solidFill>
                  <a:schemeClr val="bg1"/>
                </a:solidFill>
              </a:rPr>
              <a:t>". Але </a:t>
            </a:r>
            <a:r>
              <a:rPr lang="ru-RU" i="1" dirty="0" err="1">
                <a:solidFill>
                  <a:schemeClr val="bg1"/>
                </a:solidFill>
              </a:rPr>
              <a:t>таке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уявлення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дуже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поверхневе</a:t>
            </a:r>
            <a:r>
              <a:rPr lang="ru-RU" i="1" dirty="0">
                <a:solidFill>
                  <a:schemeClr val="bg1"/>
                </a:solidFill>
              </a:rPr>
              <a:t>. Час </a:t>
            </a:r>
            <a:r>
              <a:rPr lang="ru-RU" i="1" dirty="0" err="1">
                <a:solidFill>
                  <a:schemeClr val="bg1"/>
                </a:solidFill>
              </a:rPr>
              <a:t>змінювало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життєві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театральні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моди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естетичні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смаки</a:t>
            </a:r>
            <a:r>
              <a:rPr lang="ru-RU" i="1" dirty="0">
                <a:solidFill>
                  <a:schemeClr val="bg1"/>
                </a:solidFill>
              </a:rPr>
              <a:t> та </a:t>
            </a:r>
            <a:r>
              <a:rPr lang="ru-RU" i="1" dirty="0" err="1">
                <a:solidFill>
                  <a:schemeClr val="bg1"/>
                </a:solidFill>
              </a:rPr>
              <a:t>театральні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костюми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Зовнішність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класичної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балерини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романтичної</a:t>
            </a:r>
            <a:r>
              <a:rPr lang="ru-RU" i="1" dirty="0">
                <a:solidFill>
                  <a:schemeClr val="bg1"/>
                </a:solidFill>
              </a:rPr>
              <a:t> пори - </a:t>
            </a:r>
            <a:r>
              <a:rPr lang="ru-RU" i="1" dirty="0" err="1">
                <a:solidFill>
                  <a:schemeClr val="bg1"/>
                </a:solidFill>
              </a:rPr>
              <a:t>це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довгі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прозорі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тунікі</a:t>
            </a:r>
            <a:r>
              <a:rPr lang="ru-RU" i="1" dirty="0">
                <a:solidFill>
                  <a:schemeClr val="bg1"/>
                </a:solidFill>
              </a:rPr>
              <a:t>, абсолютно гладка, на </a:t>
            </a:r>
            <a:r>
              <a:rPr lang="ru-RU" i="1" dirty="0" err="1">
                <a:solidFill>
                  <a:schemeClr val="bg1"/>
                </a:solidFill>
              </a:rPr>
              <a:t>прямий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проділ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зачіска</a:t>
            </a:r>
            <a:r>
              <a:rPr lang="ru-RU" i="1" dirty="0">
                <a:solidFill>
                  <a:schemeClr val="bg1"/>
                </a:solidFill>
              </a:rPr>
              <a:t>, обрамлена </a:t>
            </a:r>
            <a:r>
              <a:rPr lang="ru-RU" i="1" dirty="0" err="1">
                <a:solidFill>
                  <a:schemeClr val="bg1"/>
                </a:solidFill>
              </a:rPr>
              <a:t>білим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віночком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крильця</a:t>
            </a:r>
            <a:r>
              <a:rPr lang="ru-RU" i="1" dirty="0">
                <a:solidFill>
                  <a:schemeClr val="bg1"/>
                </a:solidFill>
              </a:rPr>
              <a:t> за спиною.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90000"/>
          </a:bodyPr>
          <a:lstStyle/>
          <a:p>
            <a:r>
              <a:rPr lang="ru-RU" sz="3100" i="1" dirty="0" err="1">
                <a:solidFill>
                  <a:schemeClr val="bg1"/>
                </a:solidFill>
              </a:rPr>
              <a:t>Зовнішність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класичної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балерини</a:t>
            </a:r>
            <a:r>
              <a:rPr lang="ru-RU" sz="3100" i="1" dirty="0">
                <a:solidFill>
                  <a:schemeClr val="bg1"/>
                </a:solidFill>
              </a:rPr>
              <a:t> наших </a:t>
            </a:r>
            <a:r>
              <a:rPr lang="ru-RU" sz="3100" i="1" dirty="0" err="1">
                <a:solidFill>
                  <a:schemeClr val="bg1"/>
                </a:solidFill>
              </a:rPr>
              <a:t>днів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різноманітна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починаючи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від</a:t>
            </a:r>
            <a:r>
              <a:rPr lang="ru-RU" sz="3100" i="1" dirty="0">
                <a:solidFill>
                  <a:schemeClr val="bg1"/>
                </a:solidFill>
              </a:rPr>
              <a:t> коротких </a:t>
            </a:r>
            <a:r>
              <a:rPr lang="ru-RU" sz="3100" i="1" dirty="0" err="1">
                <a:solidFill>
                  <a:schemeClr val="bg1"/>
                </a:solidFill>
              </a:rPr>
              <a:t>пачок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грецького</a:t>
            </a:r>
            <a:r>
              <a:rPr lang="ru-RU" sz="3100" i="1" dirty="0">
                <a:solidFill>
                  <a:schemeClr val="bg1"/>
                </a:solidFill>
              </a:rPr>
              <a:t> типу </a:t>
            </a:r>
            <a:r>
              <a:rPr lang="ru-RU" sz="3100" i="1" dirty="0" err="1">
                <a:solidFill>
                  <a:schemeClr val="bg1"/>
                </a:solidFill>
              </a:rPr>
              <a:t>хітонів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різних</a:t>
            </a:r>
            <a:r>
              <a:rPr lang="ru-RU" sz="3100" i="1" dirty="0">
                <a:solidFill>
                  <a:schemeClr val="bg1"/>
                </a:solidFill>
              </a:rPr>
              <a:t> легких </a:t>
            </a:r>
            <a:r>
              <a:rPr lang="ru-RU" sz="3100" i="1" dirty="0" err="1">
                <a:solidFill>
                  <a:schemeClr val="bg1"/>
                </a:solidFill>
              </a:rPr>
              <a:t>стилізованих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костюмів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закінчуючи</a:t>
            </a:r>
            <a:r>
              <a:rPr lang="ru-RU" sz="3100" i="1" dirty="0">
                <a:solidFill>
                  <a:schemeClr val="bg1"/>
                </a:solidFill>
              </a:rPr>
              <a:t> трико, </a:t>
            </a:r>
            <a:r>
              <a:rPr lang="ru-RU" sz="3100" i="1" dirty="0" err="1">
                <a:solidFill>
                  <a:schemeClr val="bg1"/>
                </a:solidFill>
              </a:rPr>
              <a:t>обтягуючим</a:t>
            </a:r>
            <a:r>
              <a:rPr lang="ru-RU" sz="3100" i="1" dirty="0">
                <a:solidFill>
                  <a:schemeClr val="bg1"/>
                </a:solidFill>
              </a:rPr>
              <a:t> все </a:t>
            </a:r>
            <a:r>
              <a:rPr lang="ru-RU" sz="3100" i="1" dirty="0" err="1">
                <a:solidFill>
                  <a:schemeClr val="bg1"/>
                </a:solidFill>
              </a:rPr>
              <a:t>тіло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танцівниці</a:t>
            </a:r>
            <a:r>
              <a:rPr lang="ru-RU" sz="3100" i="1" dirty="0">
                <a:solidFill>
                  <a:schemeClr val="bg1"/>
                </a:solidFill>
              </a:rPr>
              <a:t>.</a:t>
            </a:r>
            <a:br>
              <a:rPr lang="ru-RU" sz="3100" i="1" dirty="0">
                <a:solidFill>
                  <a:schemeClr val="bg1"/>
                </a:solidFill>
              </a:rPr>
            </a:br>
            <a:r>
              <a:rPr lang="ru-RU" sz="3100" i="1" dirty="0">
                <a:solidFill>
                  <a:schemeClr val="bg1"/>
                </a:solidFill>
              </a:rPr>
              <a:t> </a:t>
            </a:r>
            <a:br>
              <a:rPr lang="ru-RU" sz="3100" i="1" dirty="0">
                <a:solidFill>
                  <a:schemeClr val="bg1"/>
                </a:solidFill>
              </a:rPr>
            </a:br>
            <a:r>
              <a:rPr lang="ru-RU" sz="3100" i="1" dirty="0" err="1">
                <a:solidFill>
                  <a:schemeClr val="bg1"/>
                </a:solidFill>
              </a:rPr>
              <a:t>Класичний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танець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формувався</a:t>
            </a:r>
            <a:r>
              <a:rPr lang="ru-RU" sz="3100" i="1" dirty="0">
                <a:solidFill>
                  <a:schemeClr val="bg1"/>
                </a:solidFill>
              </a:rPr>
              <a:t> шляхом </a:t>
            </a:r>
            <a:r>
              <a:rPr lang="ru-RU" sz="3100" i="1" dirty="0" err="1">
                <a:solidFill>
                  <a:schemeClr val="bg1"/>
                </a:solidFill>
              </a:rPr>
              <a:t>довгого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ретельного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відбору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відшліфовування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різноманітних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виразних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рухів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положень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людського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тіла</a:t>
            </a:r>
            <a:r>
              <a:rPr lang="ru-RU" sz="3100" i="1" dirty="0">
                <a:solidFill>
                  <a:schemeClr val="bg1"/>
                </a:solidFill>
              </a:rPr>
              <a:t>. </a:t>
            </a:r>
            <a:r>
              <a:rPr lang="ru-RU" sz="3100" i="1" dirty="0" err="1">
                <a:solidFill>
                  <a:schemeClr val="bg1"/>
                </a:solidFill>
              </a:rPr>
              <a:t>Він</a:t>
            </a:r>
            <a:r>
              <a:rPr lang="ru-RU" sz="3100" i="1" dirty="0">
                <a:solidFill>
                  <a:schemeClr val="bg1"/>
                </a:solidFill>
              </a:rPr>
              <a:t> вбирав в себе </a:t>
            </a:r>
            <a:r>
              <a:rPr lang="ru-RU" sz="3100" i="1" dirty="0" err="1">
                <a:solidFill>
                  <a:schemeClr val="bg1"/>
                </a:solidFill>
              </a:rPr>
              <a:t>досягнення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різних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танцювальних</a:t>
            </a:r>
            <a:r>
              <a:rPr lang="ru-RU" sz="3100" i="1" dirty="0">
                <a:solidFill>
                  <a:schemeClr val="bg1"/>
                </a:solidFill>
              </a:rPr>
              <a:t> культур, </a:t>
            </a:r>
            <a:r>
              <a:rPr lang="ru-RU" sz="3100" i="1" dirty="0" err="1">
                <a:solidFill>
                  <a:schemeClr val="bg1"/>
                </a:solidFill>
              </a:rPr>
              <a:t>переробляв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рухи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різноманітних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починаючи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глибокої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давнини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народних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танців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пантомімних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дій</a:t>
            </a:r>
            <a:r>
              <a:rPr lang="ru-RU" sz="3100" i="1" dirty="0">
                <a:solidFill>
                  <a:schemeClr val="bg1"/>
                </a:solidFill>
              </a:rPr>
              <a:t> - </a:t>
            </a:r>
            <a:r>
              <a:rPr lang="ru-RU" sz="3100" i="1" dirty="0" err="1">
                <a:solidFill>
                  <a:schemeClr val="bg1"/>
                </a:solidFill>
              </a:rPr>
              <a:t>мистецтва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мімів</a:t>
            </a:r>
            <a:r>
              <a:rPr lang="ru-RU" sz="3100" i="1" dirty="0">
                <a:solidFill>
                  <a:schemeClr val="bg1"/>
                </a:solidFill>
              </a:rPr>
              <a:t> та </a:t>
            </a:r>
            <a:r>
              <a:rPr lang="ru-RU" sz="3100" i="1" dirty="0" err="1">
                <a:solidFill>
                  <a:schemeClr val="bg1"/>
                </a:solidFill>
              </a:rPr>
              <a:t>жонглерів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рухи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трудових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побутових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танців</a:t>
            </a:r>
            <a:r>
              <a:rPr lang="ru-RU" sz="3100" i="1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“Балет про Орфея та Еврідіку “</vt:lpstr>
      <vt:lpstr>Подія, яка стала першим кроком у становленні російської балетної школи, яка підкорила своїм мистецтвом весь світ - створення "Власної Її Величності танцювальної школи". Її головним танцмейстером і балетмейстером став Жан Батист Ланде. В школу приймали дітей з народу. Перші учні Ланде - 12 дівчаток і 12 хлопчиків. Серед них особливо виділялися Андрій Нестеров, Авдотья Тимофєєва, Ксенія Баскакова, Єлизавета Зоріна, Опанас Топорков. Перші російські професійні балетні артисти легко і швидко освоїли всі технічні прийоми зарубіжних танцювальних шкіл, вони навіть перевершували іноземних артистів.</vt:lpstr>
      <vt:lpstr>У другій половині 18 століття в Росії спостерігається швидке зростання культурного рівня населення. Російське балетне мистецтво зробило крок далеко вперед. З 1773 року в Виховному будинку готувалися прекрасні професійні артисти балету, які з успіхом виступали на сценах Петербурга. Серед них - Аріна Собакина, Василь Балашов, Іван Еропкин, Гаврило Райков.</vt:lpstr>
      <vt:lpstr>19 століття</vt:lpstr>
      <vt:lpstr>Слайд 6</vt:lpstr>
      <vt:lpstr>Зовнішність класичної балерини наших днів різноманітна, починаючи від коротких пачок, грецького типу хітонів, різних легких стилізованих костюмів і закінчуючи трико, обтягуючим все тіло танцівниці.   Класичний танець формувався шляхом довгого і ретельного відбору, відшліфовування різноманітних виразних рухів і положень людського тіла. Він вбирав в себе досягнення різних танцювальних культур, переробляв рухи різноманітних, починаючи з глибокої давнини, народних танців, пантомімних дій - мистецтва мімів та жонглерів, рухи трудових і побутових танців.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3</cp:revision>
  <dcterms:created xsi:type="dcterms:W3CDTF">2014-04-08T16:28:38Z</dcterms:created>
  <dcterms:modified xsi:type="dcterms:W3CDTF">2014-04-08T16:51:41Z</dcterms:modified>
</cp:coreProperties>
</file>