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93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46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89D15-9BD2-45C8-A380-D400999FDA81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74880-94E6-492E-957C-D5BD59D599E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357422" y="571480"/>
            <a:ext cx="44951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Презентація</a:t>
            </a:r>
            <a:r>
              <a:rPr lang="uk-UA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0034" y="2428868"/>
            <a:ext cx="7575344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На тему:</a:t>
            </a:r>
            <a:br>
              <a:rPr lang="uk-UA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“Основні</a:t>
            </a:r>
            <a:r>
              <a:rPr lang="uk-UA" sz="28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жанри американського </a:t>
            </a:r>
            <a:r>
              <a:rPr lang="uk-UA" sz="28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кіно”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00298" y="4429132"/>
            <a:ext cx="3988784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Підготувала:</a:t>
            </a:r>
            <a:b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учениця 11 класу</a:t>
            </a:r>
            <a:b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</a:br>
            <a:r>
              <a:rPr lang="uk-UA" sz="28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Абраменко</a:t>
            </a:r>
            <a:r>
              <a:rPr lang="uk-UA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 Наталія 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4972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0496" y="571480"/>
            <a:ext cx="4778706" cy="58531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798496"/>
          </a:xfrm>
        </p:spPr>
        <p:txBody>
          <a:bodyPr/>
          <a:lstStyle/>
          <a:p>
            <a:pPr algn="ctr"/>
            <a:r>
              <a:rPr lang="uk-UA" i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Кіноматограф</a:t>
            </a:r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США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Сучасний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кінематограф</a:t>
            </a:r>
            <a:r>
              <a:rPr lang="ru-RU" sz="2400" dirty="0">
                <a:solidFill>
                  <a:schemeClr val="bg1"/>
                </a:solidFill>
              </a:rPr>
              <a:t> США — </a:t>
            </a:r>
            <a:r>
              <a:rPr lang="ru-RU" sz="2400" dirty="0" err="1">
                <a:solidFill>
                  <a:schemeClr val="bg1"/>
                </a:solidFill>
              </a:rPr>
              <a:t>це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величезна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кіноіндустрія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Голлівуду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знаходиться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поблизу</a:t>
            </a:r>
            <a:r>
              <a:rPr lang="ru-RU" sz="2400" dirty="0">
                <a:solidFill>
                  <a:schemeClr val="bg1"/>
                </a:solidFill>
              </a:rPr>
              <a:t> Лос-Анджелеса, штат </a:t>
            </a:r>
            <a:r>
              <a:rPr lang="ru-RU" sz="2400" dirty="0" err="1">
                <a:solidFill>
                  <a:schemeClr val="bg1"/>
                </a:solidFill>
              </a:rPr>
              <a:t>Каліфорнія</a:t>
            </a:r>
            <a:r>
              <a:rPr lang="ru-RU" sz="2400" dirty="0">
                <a:solidFill>
                  <a:schemeClr val="bg1"/>
                </a:solidFill>
              </a:rPr>
              <a:t>, де </a:t>
            </a:r>
            <a:r>
              <a:rPr lang="ru-RU" sz="2400" dirty="0" err="1">
                <a:solidFill>
                  <a:schemeClr val="bg1"/>
                </a:solidFill>
              </a:rPr>
              <a:t>розташовані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офіси</a:t>
            </a:r>
            <a:r>
              <a:rPr lang="ru-RU" sz="2400" dirty="0">
                <a:solidFill>
                  <a:schemeClr val="bg1"/>
                </a:solidFill>
              </a:rPr>
              <a:t> та </a:t>
            </a:r>
            <a:r>
              <a:rPr lang="ru-RU" sz="2400" dirty="0" err="1">
                <a:solidFill>
                  <a:schemeClr val="bg1"/>
                </a:solidFill>
              </a:rPr>
              <a:t>знімальні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павільйони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найбільших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кінокомпаній</a:t>
            </a:r>
            <a:r>
              <a:rPr lang="ru-RU" sz="2400" dirty="0">
                <a:solidFill>
                  <a:schemeClr val="bg1"/>
                </a:solidFill>
              </a:rPr>
              <a:t> США.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</a:rPr>
              <a:t>Різножанрове кіно</a:t>
            </a:r>
            <a:endParaRPr lang="ru-RU" i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fontScale="47500" lnSpcReduction="20000"/>
          </a:bodyPr>
          <a:lstStyle/>
          <a:p>
            <a:r>
              <a:rPr lang="ru-RU" sz="3800" dirty="0">
                <a:solidFill>
                  <a:schemeClr val="bg1"/>
                </a:solidFill>
              </a:rPr>
              <a:t>У </a:t>
            </a:r>
            <a:r>
              <a:rPr lang="ru-RU" sz="3800" dirty="0" err="1">
                <a:solidFill>
                  <a:schemeClr val="bg1"/>
                </a:solidFill>
              </a:rPr>
              <a:t>кіноіндустрії</a:t>
            </a:r>
            <a:r>
              <a:rPr lang="ru-RU" sz="3800" dirty="0">
                <a:solidFill>
                  <a:schemeClr val="bg1"/>
                </a:solidFill>
              </a:rPr>
              <a:t> США </a:t>
            </a:r>
            <a:r>
              <a:rPr lang="ru-RU" sz="3800" dirty="0" err="1">
                <a:solidFill>
                  <a:schemeClr val="bg1"/>
                </a:solidFill>
              </a:rPr>
              <a:t>розвинена</a:t>
            </a:r>
            <a:r>
              <a:rPr lang="ru-RU" sz="3800" dirty="0">
                <a:solidFill>
                  <a:schemeClr val="bg1"/>
                </a:solidFill>
              </a:rPr>
              <a:t> система </a:t>
            </a:r>
            <a:r>
              <a:rPr lang="ru-RU" sz="3800" dirty="0" err="1">
                <a:solidFill>
                  <a:schemeClr val="bg1"/>
                </a:solidFill>
              </a:rPr>
              <a:t>різножанрового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незалежного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кіно</a:t>
            </a:r>
            <a:r>
              <a:rPr lang="ru-RU" sz="3800" dirty="0">
                <a:solidFill>
                  <a:schemeClr val="bg1"/>
                </a:solidFill>
              </a:rPr>
              <a:t>: </a:t>
            </a:r>
            <a:r>
              <a:rPr lang="ru-RU" sz="3800" dirty="0" err="1">
                <a:solidFill>
                  <a:schemeClr val="bg1"/>
                </a:solidFill>
              </a:rPr>
              <a:t>це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культові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кінострічки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творчі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експерименти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режисерів</a:t>
            </a:r>
            <a:r>
              <a:rPr lang="ru-RU" sz="3800" dirty="0">
                <a:solidFill>
                  <a:schemeClr val="bg1"/>
                </a:solidFill>
              </a:rPr>
              <a:t>. Як правило, </a:t>
            </a:r>
            <a:r>
              <a:rPr lang="ru-RU" sz="3800" dirty="0" err="1">
                <a:solidFill>
                  <a:schemeClr val="bg1"/>
                </a:solidFill>
              </a:rPr>
              <a:t>це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малобюджетні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фільми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зняті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маловідомими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режисерами</a:t>
            </a:r>
            <a:r>
              <a:rPr lang="ru-RU" sz="3800" dirty="0">
                <a:solidFill>
                  <a:schemeClr val="bg1"/>
                </a:solidFill>
              </a:rPr>
              <a:t>. «</a:t>
            </a:r>
            <a:r>
              <a:rPr lang="ru-RU" sz="3800" dirty="0" err="1">
                <a:solidFill>
                  <a:schemeClr val="bg1"/>
                </a:solidFill>
              </a:rPr>
              <a:t>Незалежні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фільми</a:t>
            </a:r>
            <a:r>
              <a:rPr lang="ru-RU" sz="3800" dirty="0">
                <a:solidFill>
                  <a:schemeClr val="bg1"/>
                </a:solidFill>
              </a:rPr>
              <a:t>» — </a:t>
            </a:r>
            <a:r>
              <a:rPr lang="ru-RU" sz="3800" dirty="0" err="1">
                <a:solidFill>
                  <a:schemeClr val="bg1"/>
                </a:solidFill>
              </a:rPr>
              <a:t>це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переважно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некомерційні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стрічки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які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приносять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їх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творцям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максимальний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прибуток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наприклад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блокбастери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і</a:t>
            </a:r>
            <a:r>
              <a:rPr lang="ru-RU" sz="3800" dirty="0">
                <a:solidFill>
                  <a:schemeClr val="bg1"/>
                </a:solidFill>
              </a:rPr>
              <a:t> тому в них </a:t>
            </a:r>
            <a:r>
              <a:rPr lang="ru-RU" sz="3800" dirty="0" err="1">
                <a:solidFill>
                  <a:schemeClr val="bg1"/>
                </a:solidFill>
              </a:rPr>
              <a:t>можна</a:t>
            </a:r>
            <a:r>
              <a:rPr lang="ru-RU" sz="3800" dirty="0">
                <a:solidFill>
                  <a:schemeClr val="bg1"/>
                </a:solidFill>
              </a:rPr>
              <a:t> часто </a:t>
            </a:r>
            <a:r>
              <a:rPr lang="ru-RU" sz="3800" dirty="0" err="1">
                <a:solidFill>
                  <a:schemeClr val="bg1"/>
                </a:solidFill>
              </a:rPr>
              <a:t>побачити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ті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чи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інші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творчі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експерименти</a:t>
            </a:r>
            <a:r>
              <a:rPr lang="ru-RU" sz="3800" dirty="0">
                <a:solidFill>
                  <a:schemeClr val="bg1"/>
                </a:solidFill>
              </a:rPr>
              <a:t>. </a:t>
            </a:r>
            <a:r>
              <a:rPr lang="ru-RU" sz="3800" dirty="0" err="1">
                <a:solidFill>
                  <a:schemeClr val="bg1"/>
                </a:solidFill>
              </a:rPr>
              <a:t>Найчастіше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саме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з</a:t>
            </a:r>
            <a:r>
              <a:rPr lang="ru-RU" sz="3800" dirty="0">
                <a:solidFill>
                  <a:schemeClr val="bg1"/>
                </a:solidFill>
              </a:rPr>
              <a:t> «</a:t>
            </a:r>
            <a:r>
              <a:rPr lang="ru-RU" sz="3800" dirty="0" err="1">
                <a:solidFill>
                  <a:schemeClr val="bg1"/>
                </a:solidFill>
              </a:rPr>
              <a:t>незалежного</a:t>
            </a:r>
            <a:r>
              <a:rPr lang="ru-RU" sz="3800" dirty="0">
                <a:solidFill>
                  <a:schemeClr val="bg1"/>
                </a:solidFill>
              </a:rPr>
              <a:t>» </a:t>
            </a:r>
            <a:r>
              <a:rPr lang="ru-RU" sz="3800" dirty="0" err="1">
                <a:solidFill>
                  <a:schemeClr val="bg1"/>
                </a:solidFill>
              </a:rPr>
              <a:t>кіно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виходять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зірки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світового</a:t>
            </a:r>
            <a:r>
              <a:rPr lang="ru-RU" sz="3800" dirty="0">
                <a:solidFill>
                  <a:schemeClr val="bg1"/>
                </a:solidFill>
              </a:rPr>
              <a:t> масштабу: </a:t>
            </a:r>
            <a:r>
              <a:rPr lang="ru-RU" sz="3800" dirty="0" err="1">
                <a:solidFill>
                  <a:schemeClr val="bg1"/>
                </a:solidFill>
              </a:rPr>
              <a:t>наприклад</a:t>
            </a:r>
            <a:r>
              <a:rPr lang="ru-RU" sz="3800" dirty="0">
                <a:solidFill>
                  <a:schemeClr val="bg1"/>
                </a:solidFill>
              </a:rPr>
              <a:t>, </a:t>
            </a:r>
            <a:r>
              <a:rPr lang="ru-RU" sz="3800" dirty="0" err="1">
                <a:solidFill>
                  <a:schemeClr val="bg1"/>
                </a:solidFill>
              </a:rPr>
              <a:t>дебютним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фільмом</a:t>
            </a:r>
            <a:r>
              <a:rPr lang="ru-RU" sz="3800" dirty="0">
                <a:solidFill>
                  <a:schemeClr val="bg1"/>
                </a:solidFill>
              </a:rPr>
              <a:t> знаменитого К. </a:t>
            </a:r>
            <a:r>
              <a:rPr lang="ru-RU" sz="3800" dirty="0" err="1">
                <a:solidFill>
                  <a:schemeClr val="bg1"/>
                </a:solidFill>
              </a:rPr>
              <a:t>Тарантіно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був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фільм</a:t>
            </a:r>
            <a:r>
              <a:rPr lang="ru-RU" sz="3800" dirty="0">
                <a:solidFill>
                  <a:schemeClr val="bg1"/>
                </a:solidFill>
              </a:rPr>
              <a:t> «</a:t>
            </a:r>
            <a:r>
              <a:rPr lang="ru-RU" sz="3800" dirty="0" err="1">
                <a:solidFill>
                  <a:schemeClr val="bg1"/>
                </a:solidFill>
              </a:rPr>
              <a:t>Скажені</a:t>
            </a:r>
            <a:r>
              <a:rPr lang="ru-RU" sz="3800" dirty="0">
                <a:solidFill>
                  <a:schemeClr val="bg1"/>
                </a:solidFill>
              </a:rPr>
              <a:t> пси», </a:t>
            </a:r>
            <a:r>
              <a:rPr lang="ru-RU" sz="3800" dirty="0" err="1">
                <a:solidFill>
                  <a:schemeClr val="bg1"/>
                </a:solidFill>
              </a:rPr>
              <a:t>який</a:t>
            </a:r>
            <a:r>
              <a:rPr lang="ru-RU" sz="3800" dirty="0">
                <a:solidFill>
                  <a:schemeClr val="bg1"/>
                </a:solidFill>
              </a:rPr>
              <a:t> зараз </a:t>
            </a:r>
            <a:r>
              <a:rPr lang="ru-RU" sz="3800" dirty="0" err="1">
                <a:solidFill>
                  <a:schemeClr val="bg1"/>
                </a:solidFill>
              </a:rPr>
              <a:t>називають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класикою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sz="3800" dirty="0" err="1">
                <a:solidFill>
                  <a:schemeClr val="bg1"/>
                </a:solidFill>
              </a:rPr>
              <a:t>незалежного</a:t>
            </a:r>
            <a:r>
              <a:rPr lang="ru-RU" sz="3800" dirty="0">
                <a:solidFill>
                  <a:schemeClr val="bg1"/>
                </a:solidFill>
              </a:rPr>
              <a:t> </a:t>
            </a:r>
            <a:r>
              <a:rPr lang="ru-RU" dirty="0" err="1"/>
              <a:t>кіно</a:t>
            </a:r>
            <a:r>
              <a:rPr lang="ru-RU" dirty="0"/>
              <a:t>.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5043510"/>
          </a:xfrm>
        </p:spPr>
        <p:txBody>
          <a:bodyPr>
            <a:no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Становлення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американського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кінематографа</a:t>
            </a:r>
            <a:r>
              <a:rPr lang="ru-RU" sz="2000" dirty="0">
                <a:solidFill>
                  <a:schemeClr val="bg1"/>
                </a:solidFill>
              </a:rPr>
              <a:t>, одного </a:t>
            </a:r>
            <a:r>
              <a:rPr lang="ru-RU" sz="2000" dirty="0" err="1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найпопулярніших</a:t>
            </a:r>
            <a:r>
              <a:rPr lang="ru-RU" sz="2000" dirty="0">
                <a:solidFill>
                  <a:schemeClr val="bg1"/>
                </a:solidFill>
              </a:rPr>
              <a:t> у наш час, </a:t>
            </a:r>
            <a:r>
              <a:rPr lang="ru-RU" sz="2000" dirty="0" err="1">
                <a:solidFill>
                  <a:schemeClr val="bg1"/>
                </a:solidFill>
              </a:rPr>
              <a:t>почалося</a:t>
            </a:r>
            <a:r>
              <a:rPr lang="ru-RU" sz="2000" dirty="0">
                <a:solidFill>
                  <a:schemeClr val="bg1"/>
                </a:solidFill>
              </a:rPr>
              <a:t> в 1892 р.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було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пов’язане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американським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вченим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винахідником</a:t>
            </a:r>
            <a:r>
              <a:rPr lang="ru-RU" sz="2000" dirty="0">
                <a:solidFill>
                  <a:schemeClr val="bg1"/>
                </a:solidFill>
              </a:rPr>
              <a:t> Т. </a:t>
            </a:r>
            <a:r>
              <a:rPr lang="ru-RU" sz="2000" dirty="0" err="1">
                <a:solidFill>
                  <a:schemeClr val="bg1"/>
                </a:solidFill>
              </a:rPr>
              <a:t>Едісоном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який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сконструював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кінескоп</a:t>
            </a:r>
            <a:r>
              <a:rPr lang="ru-RU" sz="2000" dirty="0">
                <a:solidFill>
                  <a:schemeClr val="bg1"/>
                </a:solidFill>
              </a:rPr>
              <a:t>. Перший </a:t>
            </a:r>
            <a:r>
              <a:rPr lang="ru-RU" sz="2000" dirty="0" err="1">
                <a:solidFill>
                  <a:schemeClr val="bg1"/>
                </a:solidFill>
              </a:rPr>
              <a:t>публічний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кіносеанс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відбувся</a:t>
            </a:r>
            <a:r>
              <a:rPr lang="ru-RU" sz="2000" dirty="0">
                <a:solidFill>
                  <a:schemeClr val="bg1"/>
                </a:solidFill>
              </a:rPr>
              <a:t> в Нью-Йорку в </a:t>
            </a:r>
            <a:r>
              <a:rPr lang="ru-RU" sz="2000" dirty="0" err="1">
                <a:solidFill>
                  <a:schemeClr val="bg1"/>
                </a:solidFill>
              </a:rPr>
              <a:t>мюзик-холі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Байєла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Костера. </a:t>
            </a:r>
            <a:r>
              <a:rPr lang="ru-RU" sz="2000" dirty="0" err="1">
                <a:solidFill>
                  <a:schemeClr val="bg1"/>
                </a:solidFill>
              </a:rPr>
              <a:t>Він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складався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</a:t>
            </a:r>
            <a:r>
              <a:rPr lang="ru-RU" sz="2000" dirty="0">
                <a:solidFill>
                  <a:schemeClr val="bg1"/>
                </a:solidFill>
              </a:rPr>
              <a:t> невеликих </a:t>
            </a:r>
            <a:r>
              <a:rPr lang="ru-RU" sz="2000" dirty="0" err="1">
                <a:solidFill>
                  <a:schemeClr val="bg1"/>
                </a:solidFill>
              </a:rPr>
              <a:t>гумористичних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танцювальних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номерів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910128000131_PhotoL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3556" r="3556"/>
          <a:stretch>
            <a:fillRect/>
          </a:stretch>
        </p:blipFill>
        <p:spPr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0034" y="5367338"/>
            <a:ext cx="8286808" cy="1347810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bg1"/>
                </a:solidFill>
              </a:rPr>
              <a:t>Перша </a:t>
            </a:r>
            <a:r>
              <a:rPr lang="ru-RU" sz="1600" dirty="0" err="1">
                <a:solidFill>
                  <a:schemeClr val="bg1"/>
                </a:solidFill>
              </a:rPr>
              <a:t>кіностудія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Голлівуді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заснована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</a:t>
            </a:r>
            <a:r>
              <a:rPr lang="ru-RU" sz="1600" dirty="0">
                <a:solidFill>
                  <a:schemeClr val="bg1"/>
                </a:solidFill>
              </a:rPr>
              <a:t> 1911 р. </a:t>
            </a:r>
            <a:r>
              <a:rPr lang="ru-RU" sz="1600" dirty="0" err="1">
                <a:solidFill>
                  <a:schemeClr val="bg1"/>
                </a:solidFill>
              </a:rPr>
              <a:t>Пізніше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створені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чотири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основні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кінокомпанії</a:t>
            </a:r>
            <a:r>
              <a:rPr lang="ru-RU" sz="1600" dirty="0">
                <a:solidFill>
                  <a:schemeClr val="bg1"/>
                </a:solidFill>
              </a:rPr>
              <a:t> — «</a:t>
            </a:r>
            <a:r>
              <a:rPr lang="en-US" sz="1600" dirty="0">
                <a:solidFill>
                  <a:schemeClr val="bg1"/>
                </a:solidFill>
              </a:rPr>
              <a:t>Paramount Pictures» (1912 p.), «</a:t>
            </a:r>
            <a:r>
              <a:rPr lang="en-US" sz="1600" dirty="0" err="1">
                <a:solidFill>
                  <a:schemeClr val="bg1"/>
                </a:solidFill>
              </a:rPr>
              <a:t>WarnerBrothers</a:t>
            </a:r>
            <a:r>
              <a:rPr lang="en-US" sz="1600" dirty="0">
                <a:solidFill>
                  <a:schemeClr val="bg1"/>
                </a:solidFill>
              </a:rPr>
              <a:t>» (1918 p.), «Columbia Pictures» (1919 p.), «Metro Goldwyn Mayer» (1924 p.), </a:t>
            </a:r>
            <a:r>
              <a:rPr lang="ru-RU" sz="1600" dirty="0" err="1">
                <a:solidFill>
                  <a:schemeClr val="bg1"/>
                </a:solidFill>
              </a:rPr>
              <a:t>студії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яких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були</a:t>
            </a:r>
            <a:r>
              <a:rPr lang="ru-RU" sz="1600" dirty="0">
                <a:solidFill>
                  <a:schemeClr val="bg1"/>
                </a:solidFill>
              </a:rPr>
              <a:t> в </a:t>
            </a:r>
            <a:r>
              <a:rPr lang="ru-RU" sz="1600" dirty="0" err="1">
                <a:solidFill>
                  <a:schemeClr val="bg1"/>
                </a:solidFill>
              </a:rPr>
              <a:t>Голлівуді</a:t>
            </a:r>
            <a:r>
              <a:rPr lang="ru-RU" sz="1600" dirty="0">
                <a:solidFill>
                  <a:schemeClr val="bg1"/>
                </a:solidFill>
              </a:rPr>
              <a:t>, а </a:t>
            </a:r>
            <a:r>
              <a:rPr lang="ru-RU" sz="1600" dirty="0" err="1">
                <a:solidFill>
                  <a:schemeClr val="bg1"/>
                </a:solidFill>
              </a:rPr>
              <a:t>також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кілька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дрібніших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компаній</a:t>
            </a:r>
            <a:r>
              <a:rPr lang="ru-RU" sz="1600" dirty="0">
                <a:solidFill>
                  <a:schemeClr val="bg1"/>
                </a:solidFill>
              </a:rPr>
              <a:t>. Першим </a:t>
            </a:r>
            <a:r>
              <a:rPr lang="ru-RU" sz="1600" dirty="0" err="1">
                <a:solidFill>
                  <a:schemeClr val="bg1"/>
                </a:solidFill>
              </a:rPr>
              <a:t>фільмом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якого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почалася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історія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Голлівуду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був</a:t>
            </a:r>
            <a:r>
              <a:rPr lang="ru-RU" sz="1600" dirty="0">
                <a:solidFill>
                  <a:schemeClr val="bg1"/>
                </a:solidFill>
              </a:rPr>
              <a:t> вестерн </a:t>
            </a:r>
            <a:r>
              <a:rPr lang="ru-RU" sz="1600" dirty="0" err="1">
                <a:solidFill>
                  <a:schemeClr val="bg1"/>
                </a:solidFill>
              </a:rPr>
              <a:t>режисера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Сесіла</a:t>
            </a:r>
            <a:r>
              <a:rPr lang="ru-RU" sz="1600" dirty="0">
                <a:solidFill>
                  <a:schemeClr val="bg1"/>
                </a:solidFill>
              </a:rPr>
              <a:t> Б. де </a:t>
            </a:r>
            <a:r>
              <a:rPr lang="ru-RU" sz="1600" dirty="0" err="1">
                <a:solidFill>
                  <a:schemeClr val="bg1"/>
                </a:solidFill>
              </a:rPr>
              <a:t>Мілля</a:t>
            </a:r>
            <a:r>
              <a:rPr lang="ru-RU" sz="1600" dirty="0">
                <a:solidFill>
                  <a:schemeClr val="bg1"/>
                </a:solidFill>
              </a:rPr>
              <a:t> « </a:t>
            </a:r>
            <a:r>
              <a:rPr lang="ru-RU" sz="1600" dirty="0" err="1">
                <a:solidFill>
                  <a:schemeClr val="bg1"/>
                </a:solidFill>
              </a:rPr>
              <a:t>Чоловік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індіанки</a:t>
            </a:r>
            <a:r>
              <a:rPr lang="ru-RU" sz="1600" dirty="0">
                <a:solidFill>
                  <a:schemeClr val="bg1"/>
                </a:solidFill>
              </a:rPr>
              <a:t>».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>
            <a:noAutofit/>
          </a:bodyPr>
          <a:lstStyle/>
          <a:p>
            <a:r>
              <a:rPr lang="ru-RU" sz="1800" dirty="0">
                <a:solidFill>
                  <a:schemeClr val="bg1"/>
                </a:solidFill>
              </a:rPr>
              <a:t>6 </a:t>
            </a:r>
            <a:r>
              <a:rPr lang="ru-RU" sz="1800" dirty="0" err="1">
                <a:solidFill>
                  <a:schemeClr val="bg1"/>
                </a:solidFill>
              </a:rPr>
              <a:t>жовтня</a:t>
            </a:r>
            <a:r>
              <a:rPr lang="ru-RU" sz="1800" dirty="0">
                <a:solidFill>
                  <a:schemeClr val="bg1"/>
                </a:solidFill>
              </a:rPr>
              <a:t> 1927 р. </a:t>
            </a:r>
            <a:r>
              <a:rPr lang="ru-RU" sz="1800" dirty="0" err="1">
                <a:solidFill>
                  <a:schemeClr val="bg1"/>
                </a:solidFill>
              </a:rPr>
              <a:t>відбулася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прем’єра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першого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кінофільму</a:t>
            </a:r>
            <a:r>
              <a:rPr lang="ru-RU" sz="1800" dirty="0">
                <a:solidFill>
                  <a:schemeClr val="bg1"/>
                </a:solidFill>
              </a:rPr>
              <a:t>, в </a:t>
            </a:r>
            <a:r>
              <a:rPr lang="ru-RU" sz="1800" dirty="0" err="1">
                <a:solidFill>
                  <a:schemeClr val="bg1"/>
                </a:solidFill>
              </a:rPr>
              <a:t>якому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глядачі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почули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акторів</a:t>
            </a:r>
            <a:r>
              <a:rPr lang="ru-RU" sz="1800" dirty="0">
                <a:solidFill>
                  <a:schemeClr val="bg1"/>
                </a:solidFill>
              </a:rPr>
              <a:t>, — </a:t>
            </a:r>
            <a:r>
              <a:rPr lang="ru-RU" sz="1800" dirty="0" err="1">
                <a:solidFill>
                  <a:schemeClr val="bg1"/>
                </a:solidFill>
              </a:rPr>
              <a:t>це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фільм</a:t>
            </a:r>
            <a:r>
              <a:rPr lang="ru-RU" sz="1800" dirty="0">
                <a:solidFill>
                  <a:schemeClr val="bg1"/>
                </a:solidFill>
              </a:rPr>
              <a:t> «</a:t>
            </a:r>
            <a:r>
              <a:rPr lang="ru-RU" sz="1800" dirty="0" err="1">
                <a:solidFill>
                  <a:schemeClr val="bg1"/>
                </a:solidFill>
              </a:rPr>
              <a:t>Співак</a:t>
            </a:r>
            <a:r>
              <a:rPr lang="ru-RU" sz="1800" dirty="0">
                <a:solidFill>
                  <a:schemeClr val="bg1"/>
                </a:solidFill>
              </a:rPr>
              <a:t> джазу». </a:t>
            </a:r>
            <a:r>
              <a:rPr lang="ru-RU" sz="1800" dirty="0" err="1">
                <a:solidFill>
                  <a:schemeClr val="bg1"/>
                </a:solidFill>
              </a:rPr>
              <a:t>Почалися</a:t>
            </a:r>
            <a:r>
              <a:rPr lang="ru-RU" sz="1800" dirty="0">
                <a:solidFill>
                  <a:schemeClr val="bg1"/>
                </a:solidFill>
              </a:rPr>
              <a:t> ера звукового </a:t>
            </a:r>
            <a:r>
              <a:rPr lang="ru-RU" sz="1800" dirty="0" err="1">
                <a:solidFill>
                  <a:schemeClr val="bg1"/>
                </a:solidFill>
              </a:rPr>
              <a:t>кіно</a:t>
            </a:r>
            <a:r>
              <a:rPr lang="ru-RU" sz="1800" dirty="0">
                <a:solidFill>
                  <a:schemeClr val="bg1"/>
                </a:solidFill>
              </a:rPr>
              <a:t> та «Золоте </a:t>
            </a:r>
            <a:r>
              <a:rPr lang="ru-RU" sz="1800" dirty="0" err="1">
                <a:solidFill>
                  <a:schemeClr val="bg1"/>
                </a:solidFill>
              </a:rPr>
              <a:t>століття</a:t>
            </a:r>
            <a:r>
              <a:rPr lang="ru-RU" sz="1800" dirty="0">
                <a:solidFill>
                  <a:schemeClr val="bg1"/>
                </a:solidFill>
              </a:rPr>
              <a:t>» </a:t>
            </a:r>
            <a:r>
              <a:rPr lang="ru-RU" sz="1800" dirty="0" err="1">
                <a:solidFill>
                  <a:schemeClr val="bg1"/>
                </a:solidFill>
              </a:rPr>
              <a:t>Голлівуду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З’явилося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поняття</a:t>
            </a:r>
            <a:r>
              <a:rPr lang="ru-RU" sz="1800" dirty="0">
                <a:solidFill>
                  <a:schemeClr val="bg1"/>
                </a:solidFill>
              </a:rPr>
              <a:t> «</a:t>
            </a:r>
            <a:r>
              <a:rPr lang="ru-RU" sz="1800" dirty="0" err="1">
                <a:solidFill>
                  <a:schemeClr val="bg1"/>
                </a:solidFill>
              </a:rPr>
              <a:t>кінозірка</a:t>
            </a:r>
            <a:r>
              <a:rPr lang="ru-RU" sz="1800" dirty="0">
                <a:solidFill>
                  <a:schemeClr val="bg1"/>
                </a:solidFill>
              </a:rPr>
              <a:t>». У 1929 р. </a:t>
            </a:r>
            <a:r>
              <a:rPr lang="ru-RU" sz="1800" dirty="0" err="1">
                <a:solidFill>
                  <a:schemeClr val="bg1"/>
                </a:solidFill>
              </a:rPr>
              <a:t>фільм</a:t>
            </a:r>
            <a:r>
              <a:rPr lang="ru-RU" sz="1800" dirty="0">
                <a:solidFill>
                  <a:schemeClr val="bg1"/>
                </a:solidFill>
              </a:rPr>
              <a:t> «</a:t>
            </a:r>
            <a:r>
              <a:rPr lang="ru-RU" sz="1800" dirty="0" err="1">
                <a:solidFill>
                  <a:schemeClr val="bg1"/>
                </a:solidFill>
              </a:rPr>
              <a:t>Співакджазу</a:t>
            </a:r>
            <a:r>
              <a:rPr lang="ru-RU" sz="1800" dirty="0">
                <a:solidFill>
                  <a:schemeClr val="bg1"/>
                </a:solidFill>
              </a:rPr>
              <a:t>» </a:t>
            </a:r>
            <a:r>
              <a:rPr lang="ru-RU" sz="1800" dirty="0" err="1">
                <a:solidFill>
                  <a:schemeClr val="bg1"/>
                </a:solidFill>
              </a:rPr>
              <a:t>був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нагороджений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спеціальною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премією</a:t>
            </a:r>
            <a:r>
              <a:rPr lang="ru-RU" sz="1800" dirty="0">
                <a:solidFill>
                  <a:schemeClr val="bg1"/>
                </a:solidFill>
              </a:rPr>
              <a:t> «Оскар» за </a:t>
            </a:r>
            <a:r>
              <a:rPr lang="ru-RU" sz="1800" dirty="0" err="1">
                <a:solidFill>
                  <a:schemeClr val="bg1"/>
                </a:solidFill>
              </a:rPr>
              <a:t>створення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першої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звукової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кінострічки</a:t>
            </a:r>
            <a:r>
              <a:rPr lang="ru-RU" sz="1800" dirty="0">
                <a:solidFill>
                  <a:schemeClr val="bg1"/>
                </a:solidFill>
              </a:rPr>
              <a:t>. У </a:t>
            </a:r>
            <a:r>
              <a:rPr lang="ru-RU" sz="1800" dirty="0" err="1">
                <a:solidFill>
                  <a:schemeClr val="bg1"/>
                </a:solidFill>
              </a:rPr>
              <a:t>наступні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тридцять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років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було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випущено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тисячі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фільмів</a:t>
            </a:r>
            <a:r>
              <a:rPr lang="ru-RU" sz="1800" dirty="0">
                <a:solidFill>
                  <a:schemeClr val="bg1"/>
                </a:solidFill>
              </a:rPr>
              <a:t>. </a:t>
            </a:r>
            <a:r>
              <a:rPr lang="ru-RU" sz="1800" dirty="0" err="1">
                <a:solidFill>
                  <a:schemeClr val="bg1"/>
                </a:solidFill>
              </a:rPr>
              <a:t>Чітко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визначилися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основні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жанри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американського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кіномистецтва</a:t>
            </a:r>
            <a:r>
              <a:rPr lang="ru-RU" sz="1800" dirty="0">
                <a:solidFill>
                  <a:schemeClr val="bg1"/>
                </a:solidFill>
              </a:rPr>
              <a:t> — </a:t>
            </a:r>
            <a:r>
              <a:rPr lang="ru-RU" sz="1800" dirty="0" err="1">
                <a:solidFill>
                  <a:schemeClr val="bg1"/>
                </a:solidFill>
              </a:rPr>
              <a:t>вестерни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комедії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мелодрами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мюзикли</a:t>
            </a:r>
            <a:r>
              <a:rPr lang="ru-RU" sz="1800" dirty="0">
                <a:solidFill>
                  <a:schemeClr val="bg1"/>
                </a:solidFill>
              </a:rPr>
              <a:t>, </a:t>
            </a:r>
            <a:r>
              <a:rPr lang="ru-RU" sz="1800" dirty="0" err="1">
                <a:solidFill>
                  <a:schemeClr val="bg1"/>
                </a:solidFill>
              </a:rPr>
              <a:t>трилери</a:t>
            </a:r>
            <a:r>
              <a:rPr lang="ru-RU" sz="1800" dirty="0">
                <a:solidFill>
                  <a:schemeClr val="bg1"/>
                </a:solidFill>
              </a:rPr>
              <a:t> </a:t>
            </a:r>
            <a:r>
              <a:rPr lang="ru-RU" sz="1800" dirty="0" err="1">
                <a:solidFill>
                  <a:schemeClr val="bg1"/>
                </a:solidFill>
              </a:rPr>
              <a:t>тощо</a:t>
            </a:r>
            <a:r>
              <a:rPr lang="ru-RU" sz="1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4" name="Содержимое 3" descr="Jazz-by-georgegroves.orgdotuk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11579" y="2332038"/>
            <a:ext cx="5349442" cy="43116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01080" cy="6297634"/>
          </a:xfrm>
        </p:spPr>
        <p:txBody>
          <a:bodyPr>
            <a:normAutofit/>
          </a:bodyPr>
          <a:lstStyle/>
          <a:p>
            <a:r>
              <a:rPr lang="ru-RU" sz="2400" dirty="0" err="1">
                <a:solidFill>
                  <a:schemeClr val="bg1"/>
                </a:solidFill>
              </a:rPr>
              <a:t>Молодими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кінорежисерами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які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продемонстрували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свої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здібності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Дж. </a:t>
            </a:r>
            <a:r>
              <a:rPr lang="ru-RU" sz="2400" dirty="0" err="1">
                <a:solidFill>
                  <a:schemeClr val="bg1"/>
                </a:solidFill>
              </a:rPr>
              <a:t>Лукас</a:t>
            </a:r>
            <a:r>
              <a:rPr lang="ru-RU" sz="2400" dirty="0">
                <a:solidFill>
                  <a:schemeClr val="bg1"/>
                </a:solidFill>
              </a:rPr>
              <a:t>, С. </a:t>
            </a:r>
            <a:r>
              <a:rPr lang="ru-RU" sz="2400" dirty="0" err="1">
                <a:solidFill>
                  <a:schemeClr val="bg1"/>
                </a:solidFill>
              </a:rPr>
              <a:t>Спілберг</a:t>
            </a:r>
            <a:r>
              <a:rPr lang="ru-RU" sz="2400" dirty="0">
                <a:solidFill>
                  <a:schemeClr val="bg1"/>
                </a:solidFill>
              </a:rPr>
              <a:t>, М. Скорсезе, Ф. Форд </a:t>
            </a:r>
            <a:r>
              <a:rPr lang="ru-RU" sz="2400" dirty="0" err="1">
                <a:solidFill>
                  <a:schemeClr val="bg1"/>
                </a:solidFill>
              </a:rPr>
              <a:t>Коппола</a:t>
            </a:r>
            <a:r>
              <a:rPr lang="ru-RU" sz="2400" dirty="0">
                <a:solidFill>
                  <a:schemeClr val="bg1"/>
                </a:solidFill>
              </a:rPr>
              <a:t>, Б. де Пальма. </a:t>
            </a:r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ця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група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режисерів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сформувала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сучасний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кінематограф</a:t>
            </a:r>
            <a:r>
              <a:rPr lang="ru-RU" sz="2400" dirty="0">
                <a:solidFill>
                  <a:schemeClr val="bg1"/>
                </a:solidFill>
              </a:rPr>
              <a:t> у тому </a:t>
            </a:r>
            <a:r>
              <a:rPr lang="ru-RU" sz="2400" dirty="0" err="1">
                <a:solidFill>
                  <a:schemeClr val="bg1"/>
                </a:solidFill>
              </a:rPr>
              <a:t>вигляді</a:t>
            </a:r>
            <a:r>
              <a:rPr lang="ru-RU" sz="2400" dirty="0">
                <a:solidFill>
                  <a:schemeClr val="bg1"/>
                </a:solidFill>
              </a:rPr>
              <a:t>, в </a:t>
            </a:r>
            <a:r>
              <a:rPr lang="ru-RU" sz="2400" dirty="0" err="1">
                <a:solidFill>
                  <a:schemeClr val="bg1"/>
                </a:solidFill>
              </a:rPr>
              <a:t>якому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він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увійшов</a:t>
            </a:r>
            <a:r>
              <a:rPr lang="ru-RU" sz="2400" dirty="0">
                <a:solidFill>
                  <a:schemeClr val="bg1"/>
                </a:solidFill>
              </a:rPr>
              <a:t> у </a:t>
            </a:r>
            <a:r>
              <a:rPr lang="en-US" sz="2400" dirty="0">
                <a:solidFill>
                  <a:schemeClr val="bg1"/>
                </a:solidFill>
              </a:rPr>
              <a:t>XXI </a:t>
            </a:r>
            <a:r>
              <a:rPr lang="ru-RU" sz="2400" dirty="0">
                <a:solidFill>
                  <a:schemeClr val="bg1"/>
                </a:solidFill>
              </a:rPr>
              <a:t>ст. </a:t>
            </a:r>
            <a:r>
              <a:rPr lang="ru-RU" sz="2400" dirty="0" err="1">
                <a:solidFill>
                  <a:schemeClr val="bg1"/>
                </a:solidFill>
              </a:rPr>
              <a:t>їхні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фільми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мали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приголомшливий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успіх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вони стали основоположниками жанру «</a:t>
            </a:r>
            <a:r>
              <a:rPr lang="ru-RU" sz="2400" dirty="0" err="1">
                <a:solidFill>
                  <a:schemeClr val="bg1"/>
                </a:solidFill>
              </a:rPr>
              <a:t>блокбастер</a:t>
            </a:r>
            <a:r>
              <a:rPr lang="ru-RU" sz="2400" dirty="0">
                <a:solidFill>
                  <a:schemeClr val="bg1"/>
                </a:solidFill>
              </a:rPr>
              <a:t>». </a:t>
            </a:r>
            <a:r>
              <a:rPr lang="ru-RU" sz="2400" dirty="0" err="1">
                <a:solidFill>
                  <a:schemeClr val="bg1"/>
                </a:solidFill>
              </a:rPr>
              <a:t>Керівники</a:t>
            </a:r>
            <a:r>
              <a:rPr lang="ru-RU" sz="2400" dirty="0">
                <a:solidFill>
                  <a:schemeClr val="bg1"/>
                </a:solidFill>
              </a:rPr>
              <a:t> великих </a:t>
            </a:r>
            <a:r>
              <a:rPr lang="ru-RU" sz="2400" dirty="0" err="1">
                <a:solidFill>
                  <a:schemeClr val="bg1"/>
                </a:solidFill>
              </a:rPr>
              <a:t>студій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довіряли</a:t>
            </a:r>
            <a:r>
              <a:rPr lang="ru-RU" sz="2400" dirty="0">
                <a:solidFill>
                  <a:schemeClr val="bg1"/>
                </a:solidFill>
              </a:rPr>
              <a:t> молодим </a:t>
            </a:r>
            <a:r>
              <a:rPr lang="ru-RU" sz="2400" dirty="0" err="1">
                <a:solidFill>
                  <a:schemeClr val="bg1"/>
                </a:solidFill>
              </a:rPr>
              <a:t>режисерам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запрошувати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їх</a:t>
            </a:r>
            <a:r>
              <a:rPr lang="ru-RU" sz="2400" dirty="0">
                <a:solidFill>
                  <a:schemeClr val="bg1"/>
                </a:solidFill>
              </a:rPr>
              <a:t> для </a:t>
            </a:r>
            <a:r>
              <a:rPr lang="ru-RU" sz="2400" dirty="0" err="1">
                <a:solidFill>
                  <a:schemeClr val="bg1"/>
                </a:solidFill>
              </a:rPr>
              <a:t>зйомок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оскільки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саме</a:t>
            </a:r>
            <a:r>
              <a:rPr lang="ru-RU" sz="2400" dirty="0">
                <a:solidFill>
                  <a:schemeClr val="bg1"/>
                </a:solidFill>
              </a:rPr>
              <a:t> вони, </a:t>
            </a:r>
            <a:r>
              <a:rPr lang="ru-RU" sz="2400" dirty="0" err="1">
                <a:solidFill>
                  <a:schemeClr val="bg1"/>
                </a:solidFill>
              </a:rPr>
              <a:t>вихідці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кіношкіл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і</a:t>
            </a:r>
            <a:r>
              <a:rPr lang="ru-RU" sz="2400" dirty="0">
                <a:solidFill>
                  <a:schemeClr val="bg1"/>
                </a:solidFill>
              </a:rPr>
              <a:t> маленьких </a:t>
            </a:r>
            <a:r>
              <a:rPr lang="ru-RU" sz="2400" dirty="0" err="1">
                <a:solidFill>
                  <a:schemeClr val="bg1"/>
                </a:solidFill>
              </a:rPr>
              <a:t>студій</a:t>
            </a:r>
            <a:r>
              <a:rPr lang="ru-RU" sz="2400" dirty="0">
                <a:solidFill>
                  <a:schemeClr val="bg1"/>
                </a:solidFill>
              </a:rPr>
              <a:t>, </a:t>
            </a:r>
            <a:r>
              <a:rPr lang="ru-RU" sz="2400" dirty="0" err="1">
                <a:solidFill>
                  <a:schemeClr val="bg1"/>
                </a:solidFill>
              </a:rPr>
              <a:t>вміли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укладатися</a:t>
            </a:r>
            <a:r>
              <a:rPr lang="ru-RU" sz="2400" dirty="0">
                <a:solidFill>
                  <a:schemeClr val="bg1"/>
                </a:solidFill>
              </a:rPr>
              <a:t> в </a:t>
            </a:r>
            <a:r>
              <a:rPr lang="ru-RU" sz="2400" dirty="0" err="1">
                <a:solidFill>
                  <a:schemeClr val="bg1"/>
                </a:solidFill>
              </a:rPr>
              <a:t>дуже</a:t>
            </a:r>
            <a:r>
              <a:rPr lang="ru-RU" sz="2400" dirty="0">
                <a:solidFill>
                  <a:schemeClr val="bg1"/>
                </a:solidFill>
              </a:rPr>
              <a:t> «</a:t>
            </a:r>
            <a:r>
              <a:rPr lang="ru-RU" sz="2400" dirty="0" err="1">
                <a:solidFill>
                  <a:schemeClr val="bg1"/>
                </a:solidFill>
              </a:rPr>
              <a:t>скромні</a:t>
            </a:r>
            <a:r>
              <a:rPr lang="ru-RU" sz="2400" dirty="0">
                <a:solidFill>
                  <a:schemeClr val="bg1"/>
                </a:solidFill>
              </a:rPr>
              <a:t>» </a:t>
            </a:r>
            <a:r>
              <a:rPr lang="ru-RU" sz="2400" dirty="0" err="1">
                <a:solidFill>
                  <a:schemeClr val="bg1"/>
                </a:solidFill>
              </a:rPr>
              <a:t>бюджети</a:t>
            </a:r>
            <a:r>
              <a:rPr lang="ru-RU" sz="2400" dirty="0">
                <a:solidFill>
                  <a:schemeClr val="bg1"/>
                </a:solidFill>
              </a:rPr>
              <a:t>. В </a:t>
            </a:r>
            <a:r>
              <a:rPr lang="ru-RU" sz="2400" dirty="0" err="1">
                <a:solidFill>
                  <a:schemeClr val="bg1"/>
                </a:solidFill>
              </a:rPr>
              <a:t>голлівудському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кіномистецтві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почалася</a:t>
            </a:r>
            <a:r>
              <a:rPr lang="ru-RU" sz="2400" dirty="0">
                <a:solidFill>
                  <a:schemeClr val="bg1"/>
                </a:solidFill>
              </a:rPr>
              <a:t> нова </a:t>
            </a:r>
            <a:r>
              <a:rPr lang="ru-RU" sz="2400" dirty="0" err="1">
                <a:solidFill>
                  <a:schemeClr val="bg1"/>
                </a:solidFill>
              </a:rPr>
              <a:t>епоха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br>
              <a:rPr lang="ru-RU" sz="2400" dirty="0">
                <a:solidFill>
                  <a:schemeClr val="bg1"/>
                </a:solidFill>
              </a:rPr>
            </a:br>
            <a:r>
              <a:rPr lang="ru-RU" sz="2400" dirty="0" err="1">
                <a:solidFill>
                  <a:schemeClr val="bg1"/>
                </a:solidFill>
              </a:rPr>
              <a:t>Основні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жанри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американського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художнього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</a:t>
            </a:r>
            <a:r>
              <a:rPr lang="ru-RU" sz="2400" dirty="0">
                <a:solidFill>
                  <a:schemeClr val="bg1"/>
                </a:solidFill>
              </a:rPr>
              <a:t> остаточно </a:t>
            </a:r>
            <a:r>
              <a:rPr lang="ru-RU" sz="2400" dirty="0" err="1">
                <a:solidFill>
                  <a:schemeClr val="bg1"/>
                </a:solidFill>
              </a:rPr>
              <a:t>сформувалися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ще</a:t>
            </a:r>
            <a:r>
              <a:rPr lang="ru-RU" sz="2400" dirty="0">
                <a:solidFill>
                  <a:schemeClr val="bg1"/>
                </a:solidFill>
              </a:rPr>
              <a:t> у 20—40-х </a:t>
            </a:r>
            <a:r>
              <a:rPr lang="en-US" sz="2400" dirty="0">
                <a:solidFill>
                  <a:schemeClr val="bg1"/>
                </a:solidFill>
              </a:rPr>
              <a:t>pp. XX </a:t>
            </a:r>
            <a:r>
              <a:rPr lang="ru-RU" sz="2400" dirty="0">
                <a:solidFill>
                  <a:schemeClr val="bg1"/>
                </a:solidFill>
              </a:rPr>
              <a:t>ст. </a:t>
            </a:r>
            <a:r>
              <a:rPr lang="ru-RU" sz="2400" dirty="0" err="1">
                <a:solidFill>
                  <a:schemeClr val="bg1"/>
                </a:solidFill>
              </a:rPr>
              <a:t>Велику</a:t>
            </a:r>
            <a:r>
              <a:rPr lang="ru-RU" sz="2400" dirty="0">
                <a:solidFill>
                  <a:schemeClr val="bg1"/>
                </a:solidFill>
              </a:rPr>
              <a:t> роль у </a:t>
            </a:r>
            <a:r>
              <a:rPr lang="ru-RU" sz="2400" dirty="0" err="1">
                <a:solidFill>
                  <a:schemeClr val="bg1"/>
                </a:solidFill>
              </a:rPr>
              <a:t>цьому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процесі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зіграв</a:t>
            </a:r>
            <a:r>
              <a:rPr lang="ru-RU" sz="2400" dirty="0">
                <a:solidFill>
                  <a:schemeClr val="bg1"/>
                </a:solidFill>
              </a:rPr>
              <a:t> попит </a:t>
            </a:r>
            <a:r>
              <a:rPr lang="ru-RU" sz="2400" dirty="0" err="1">
                <a:solidFill>
                  <a:schemeClr val="bg1"/>
                </a:solidFill>
              </a:rPr>
              <a:t>споживачів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кінопродукції</a:t>
            </a:r>
            <a:r>
              <a:rPr lang="ru-RU" sz="2400" dirty="0">
                <a:solidFill>
                  <a:schemeClr val="bg1"/>
                </a:solidFill>
              </a:rPr>
              <a:t>, тому </a:t>
            </a:r>
            <a:r>
              <a:rPr lang="ru-RU" sz="2400" dirty="0" err="1">
                <a:solidFill>
                  <a:schemeClr val="bg1"/>
                </a:solidFill>
              </a:rPr>
              <a:t>що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кінематограф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залежав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від</a:t>
            </a:r>
            <a:r>
              <a:rPr lang="ru-RU" sz="2400" dirty="0">
                <a:solidFill>
                  <a:schemeClr val="bg1"/>
                </a:solidFill>
              </a:rPr>
              <a:t> того, </a:t>
            </a:r>
            <a:r>
              <a:rPr lang="ru-RU" sz="2400" dirty="0" err="1">
                <a:solidFill>
                  <a:schemeClr val="bg1"/>
                </a:solidFill>
              </a:rPr>
              <a:t>наскільки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прибутковими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були</a:t>
            </a:r>
            <a:r>
              <a:rPr lang="ru-RU" sz="2400" dirty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кінострічки</a:t>
            </a:r>
            <a:r>
              <a:rPr lang="ru-RU" sz="2400" dirty="0">
                <a:solidFill>
                  <a:schemeClr val="bg1"/>
                </a:solidFill>
              </a:rPr>
              <a:t>.</a:t>
            </a:r>
            <a:r>
              <a:rPr lang="ru-RU" sz="1600" dirty="0"/>
              <a:t/>
            </a:r>
            <a:br>
              <a:rPr lang="ru-RU" sz="1600" dirty="0"/>
            </a:b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Поняття кіножанру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Содержимое 4" descr="1024x768_325717_[www.ArtFile.ru]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348706"/>
            <a:ext cx="4038600" cy="3028950"/>
          </a:xfrm>
          <a:prstGeom prst="rect">
            <a:avLst/>
          </a:prstGeom>
          <a:ln>
            <a:noFill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ru-RU" sz="1600" dirty="0" err="1">
                <a:solidFill>
                  <a:schemeClr val="bg1"/>
                </a:solidFill>
              </a:rPr>
              <a:t>Поняття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кіножанру</a:t>
            </a:r>
            <a:r>
              <a:rPr lang="ru-RU" sz="1600" dirty="0">
                <a:solidFill>
                  <a:schemeClr val="bg1"/>
                </a:solidFill>
              </a:rPr>
              <a:t> почало </a:t>
            </a:r>
            <a:r>
              <a:rPr lang="ru-RU" sz="1600" dirty="0" err="1">
                <a:solidFill>
                  <a:schemeClr val="bg1"/>
                </a:solidFill>
              </a:rPr>
              <a:t>формуватися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зі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становленням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студійної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системи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Голлівуду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Воно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допомогло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систематизувати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виробництво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фільмів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полегшило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їх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просування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ринок</a:t>
            </a:r>
            <a:r>
              <a:rPr lang="ru-RU" sz="1600" dirty="0">
                <a:solidFill>
                  <a:schemeClr val="bg1"/>
                </a:solidFill>
              </a:rPr>
              <a:t>. </a:t>
            </a:r>
            <a:r>
              <a:rPr lang="ru-RU" sz="1600" dirty="0" err="1">
                <a:solidFill>
                  <a:schemeClr val="bg1"/>
                </a:solidFill>
              </a:rPr>
              <a:t>Кожна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студія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спеціалізувалася</a:t>
            </a:r>
            <a:r>
              <a:rPr lang="ru-RU" sz="1600" dirty="0">
                <a:solidFill>
                  <a:schemeClr val="bg1"/>
                </a:solidFill>
              </a:rPr>
              <a:t> на </a:t>
            </a:r>
            <a:r>
              <a:rPr lang="ru-RU" sz="1600" dirty="0" err="1">
                <a:solidFill>
                  <a:schemeClr val="bg1"/>
                </a:solidFill>
              </a:rPr>
              <a:t>постановці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фільмів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певного</a:t>
            </a:r>
            <a:r>
              <a:rPr lang="ru-RU" sz="1600" dirty="0">
                <a:solidFill>
                  <a:schemeClr val="bg1"/>
                </a:solidFill>
              </a:rPr>
              <a:t> жанру: на </a:t>
            </a:r>
            <a:r>
              <a:rPr lang="en-US" sz="1600" dirty="0">
                <a:solidFill>
                  <a:schemeClr val="bg1"/>
                </a:solidFill>
              </a:rPr>
              <a:t>Paramount Pictures </a:t>
            </a:r>
            <a:r>
              <a:rPr lang="ru-RU" sz="1600" dirty="0" err="1">
                <a:solidFill>
                  <a:schemeClr val="bg1"/>
                </a:solidFill>
              </a:rPr>
              <a:t>створювались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комедії</a:t>
            </a:r>
            <a:r>
              <a:rPr lang="ru-RU" sz="1600" dirty="0">
                <a:solidFill>
                  <a:schemeClr val="bg1"/>
                </a:solidFill>
              </a:rPr>
              <a:t>, на </a:t>
            </a:r>
            <a:r>
              <a:rPr lang="en-US" sz="1600" dirty="0">
                <a:solidFill>
                  <a:schemeClr val="bg1"/>
                </a:solidFill>
              </a:rPr>
              <a:t>Universal Studios — </a:t>
            </a:r>
            <a:r>
              <a:rPr lang="ru-RU" sz="1600" dirty="0" err="1">
                <a:solidFill>
                  <a:schemeClr val="bg1"/>
                </a:solidFill>
              </a:rPr>
              <a:t>фільми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жахів</a:t>
            </a:r>
            <a:r>
              <a:rPr lang="ru-RU" sz="1600" dirty="0">
                <a:solidFill>
                  <a:schemeClr val="bg1"/>
                </a:solidFill>
              </a:rPr>
              <a:t>, на </a:t>
            </a:r>
            <a:r>
              <a:rPr lang="en-US" sz="1600" dirty="0">
                <a:solidFill>
                  <a:schemeClr val="bg1"/>
                </a:solidFill>
              </a:rPr>
              <a:t>Metro-Goldwyn-Mayer — </a:t>
            </a:r>
            <a:r>
              <a:rPr lang="ru-RU" sz="1600" dirty="0" err="1">
                <a:solidFill>
                  <a:schemeClr val="bg1"/>
                </a:solidFill>
              </a:rPr>
              <a:t>мюзикли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тощо</a:t>
            </a:r>
            <a:r>
              <a:rPr lang="ru-RU" sz="1600" dirty="0">
                <a:solidFill>
                  <a:schemeClr val="bg1"/>
                </a:solidFill>
              </a:rPr>
              <a:t>. Разом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тим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деякі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режисери</a:t>
            </a:r>
            <a:r>
              <a:rPr lang="ru-RU" sz="1600" dirty="0">
                <a:solidFill>
                  <a:schemeClr val="bg1"/>
                </a:solidFill>
              </a:rPr>
              <a:t> та </a:t>
            </a:r>
            <a:r>
              <a:rPr lang="ru-RU" sz="1600" dirty="0" err="1">
                <a:solidFill>
                  <a:schemeClr val="bg1"/>
                </a:solidFill>
              </a:rPr>
              <a:t>актори</a:t>
            </a:r>
            <a:r>
              <a:rPr lang="ru-RU" sz="1600" dirty="0">
                <a:solidFill>
                  <a:schemeClr val="bg1"/>
                </a:solidFill>
              </a:rPr>
              <a:t> почали </a:t>
            </a:r>
            <a:r>
              <a:rPr lang="ru-RU" sz="1600" dirty="0" err="1">
                <a:solidFill>
                  <a:schemeClr val="bg1"/>
                </a:solidFill>
              </a:rPr>
              <a:t>асоціюватися</a:t>
            </a:r>
            <a:r>
              <a:rPr lang="ru-RU" sz="1600" dirty="0">
                <a:solidFill>
                  <a:schemeClr val="bg1"/>
                </a:solidFill>
              </a:rPr>
              <a:t> у </a:t>
            </a:r>
            <a:r>
              <a:rPr lang="ru-RU" sz="1600" dirty="0" err="1">
                <a:solidFill>
                  <a:schemeClr val="bg1"/>
                </a:solidFill>
              </a:rPr>
              <a:t>глядачів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конкретними</a:t>
            </a:r>
            <a:r>
              <a:rPr lang="ru-RU" sz="1600" dirty="0">
                <a:solidFill>
                  <a:schemeClr val="bg1"/>
                </a:solidFill>
              </a:rPr>
              <a:t> жанрами </a:t>
            </a:r>
            <a:r>
              <a:rPr lang="ru-RU" sz="1600" dirty="0" err="1">
                <a:solidFill>
                  <a:schemeClr val="bg1"/>
                </a:solidFill>
              </a:rPr>
              <a:t>кінофільмів</a:t>
            </a:r>
            <a:r>
              <a:rPr lang="ru-RU" sz="1600" dirty="0">
                <a:solidFill>
                  <a:schemeClr val="bg1"/>
                </a:solidFill>
              </a:rPr>
              <a:t>: </a:t>
            </a:r>
            <a:r>
              <a:rPr lang="ru-RU" sz="1600" dirty="0" err="1">
                <a:solidFill>
                  <a:schemeClr val="bg1"/>
                </a:solidFill>
              </a:rPr>
              <a:t>режисер</a:t>
            </a:r>
            <a:r>
              <a:rPr lang="ru-RU" sz="1600" dirty="0">
                <a:solidFill>
                  <a:schemeClr val="bg1"/>
                </a:solidFill>
              </a:rPr>
              <a:t> Альфред </a:t>
            </a:r>
            <a:r>
              <a:rPr lang="ru-RU" sz="1600" dirty="0" err="1">
                <a:solidFill>
                  <a:schemeClr val="bg1"/>
                </a:solidFill>
              </a:rPr>
              <a:t>Хічкок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трилерами</a:t>
            </a:r>
            <a:r>
              <a:rPr lang="ru-RU" sz="1600" dirty="0">
                <a:solidFill>
                  <a:schemeClr val="bg1"/>
                </a:solidFill>
              </a:rPr>
              <a:t>, </a:t>
            </a:r>
            <a:r>
              <a:rPr lang="ru-RU" sz="1600" dirty="0" err="1">
                <a:solidFill>
                  <a:schemeClr val="bg1"/>
                </a:solidFill>
              </a:rPr>
              <a:t>Джеффрі</a:t>
            </a:r>
            <a:r>
              <a:rPr lang="ru-RU" sz="1600" dirty="0">
                <a:solidFill>
                  <a:schemeClr val="bg1"/>
                </a:solidFill>
              </a:rPr>
              <a:t> Форд —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вестернами, Дуглас </a:t>
            </a:r>
            <a:r>
              <a:rPr lang="ru-RU" sz="1600" dirty="0" err="1">
                <a:solidFill>
                  <a:schemeClr val="bg1"/>
                </a:solidFill>
              </a:rPr>
              <a:t>Сирк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мелодрамами, Вес </a:t>
            </a:r>
            <a:r>
              <a:rPr lang="ru-RU" sz="1600" dirty="0" err="1">
                <a:solidFill>
                  <a:schemeClr val="bg1"/>
                </a:solidFill>
              </a:rPr>
              <a:t>Крейвен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і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Ламберто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Вава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фільмами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жахів</a:t>
            </a:r>
            <a:r>
              <a:rPr lang="ru-RU" sz="1600" dirty="0">
                <a:solidFill>
                  <a:schemeClr val="bg1"/>
                </a:solidFill>
              </a:rPr>
              <a:t>, Джон </a:t>
            </a:r>
            <a:r>
              <a:rPr lang="en-US" sz="1600" dirty="0">
                <a:solidFill>
                  <a:schemeClr val="bg1"/>
                </a:solidFill>
              </a:rPr>
              <a:t>By — </a:t>
            </a:r>
            <a:r>
              <a:rPr lang="ru-RU" sz="1600" dirty="0" err="1">
                <a:solidFill>
                  <a:schemeClr val="bg1"/>
                </a:solidFill>
              </a:rPr>
              <a:t>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бойовиками</a:t>
            </a:r>
            <a:r>
              <a:rPr lang="ru-RU" sz="1600" dirty="0">
                <a:solidFill>
                  <a:schemeClr val="bg1"/>
                </a:solidFill>
              </a:rPr>
              <a:t>, Роланд </a:t>
            </a:r>
            <a:r>
              <a:rPr lang="ru-RU" sz="1600" dirty="0" err="1">
                <a:solidFill>
                  <a:schemeClr val="bg1"/>
                </a:solidFill>
              </a:rPr>
              <a:t>Еммеріх</a:t>
            </a:r>
            <a:r>
              <a:rPr lang="ru-RU" sz="1600" dirty="0">
                <a:solidFill>
                  <a:schemeClr val="bg1"/>
                </a:solidFill>
              </a:rPr>
              <a:t> — </a:t>
            </a:r>
            <a:r>
              <a:rPr lang="ru-RU" sz="1600" dirty="0" err="1">
                <a:solidFill>
                  <a:schemeClr val="bg1"/>
                </a:solidFill>
              </a:rPr>
              <a:t>із</a:t>
            </a:r>
            <a:r>
              <a:rPr lang="ru-RU" sz="1600" dirty="0">
                <a:solidFill>
                  <a:schemeClr val="bg1"/>
                </a:solidFill>
              </a:rPr>
              <a:t> </a:t>
            </a:r>
            <a:r>
              <a:rPr lang="ru-RU" sz="1600" dirty="0" err="1">
                <a:solidFill>
                  <a:schemeClr val="bg1"/>
                </a:solidFill>
              </a:rPr>
              <a:t>фільмами-катастрофами</a:t>
            </a:r>
            <a:r>
              <a:rPr lang="ru-RU" sz="16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Найпопулярніший кінематографічний жанр</a:t>
            </a:r>
            <a:endParaRPr lang="ru-RU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14282" y="1928802"/>
            <a:ext cx="4038600" cy="4525963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>
                <a:solidFill>
                  <a:schemeClr val="bg1"/>
                </a:solidFill>
              </a:rPr>
              <a:t>Найпопулярнішим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кінематографічним</a:t>
            </a:r>
            <a:r>
              <a:rPr lang="ru-RU" dirty="0">
                <a:solidFill>
                  <a:schemeClr val="bg1"/>
                </a:solidFill>
              </a:rPr>
              <a:t> жанром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детектив: показ </a:t>
            </a:r>
            <a:r>
              <a:rPr lang="ru-RU" dirty="0" err="1">
                <a:solidFill>
                  <a:schemeClr val="bg1"/>
                </a:solidFill>
              </a:rPr>
              <a:t>злочинів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їх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розслідування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визначення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винних</a:t>
            </a:r>
            <a:r>
              <a:rPr lang="ru-RU" dirty="0">
                <a:solidFill>
                  <a:schemeClr val="bg1"/>
                </a:solidFill>
              </a:rPr>
              <a:t>. </a:t>
            </a:r>
            <a:r>
              <a:rPr lang="ru-RU" dirty="0" err="1">
                <a:solidFill>
                  <a:schemeClr val="bg1"/>
                </a:solidFill>
              </a:rPr>
              <a:t>Різновидами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цього</a:t>
            </a:r>
            <a:r>
              <a:rPr lang="ru-RU" dirty="0">
                <a:solidFill>
                  <a:schemeClr val="bg1"/>
                </a:solidFill>
              </a:rPr>
              <a:t> жанру </a:t>
            </a:r>
            <a:r>
              <a:rPr lang="ru-RU" dirty="0" err="1">
                <a:solidFill>
                  <a:schemeClr val="bg1"/>
                </a:solidFill>
              </a:rPr>
              <a:t>є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бойовик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або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екшен</a:t>
            </a:r>
            <a:r>
              <a:rPr lang="ru-RU" dirty="0">
                <a:solidFill>
                  <a:schemeClr val="bg1"/>
                </a:solidFill>
              </a:rPr>
              <a:t>, вестерн, </a:t>
            </a:r>
            <a:r>
              <a:rPr lang="ru-RU" dirty="0" err="1">
                <a:solidFill>
                  <a:schemeClr val="bg1"/>
                </a:solidFill>
              </a:rPr>
              <a:t>гангстерський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фільм</a:t>
            </a:r>
            <a:r>
              <a:rPr lang="ru-RU" dirty="0">
                <a:solidFill>
                  <a:schemeClr val="bg1"/>
                </a:solidFill>
              </a:rPr>
              <a:t>, </a:t>
            </a:r>
            <a:r>
              <a:rPr lang="ru-RU" dirty="0" err="1">
                <a:solidFill>
                  <a:schemeClr val="bg1"/>
                </a:solidFill>
              </a:rPr>
              <a:t>кіно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з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бойовими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мистецтвами</a:t>
            </a:r>
            <a:r>
              <a:rPr lang="ru-RU" dirty="0">
                <a:solidFill>
                  <a:schemeClr val="bg1"/>
                </a:solidFill>
              </a:rPr>
              <a:t> та </a:t>
            </a:r>
            <a:r>
              <a:rPr lang="ru-RU" dirty="0" err="1">
                <a:solidFill>
                  <a:schemeClr val="bg1"/>
                </a:solidFill>
              </a:rPr>
              <a:t>деякі</a:t>
            </a:r>
            <a:r>
              <a:rPr lang="ru-RU" dirty="0">
                <a:solidFill>
                  <a:schemeClr val="bg1"/>
                </a:solidFill>
              </a:rPr>
              <a:t> </a:t>
            </a:r>
            <a:r>
              <a:rPr lang="ru-RU" dirty="0" err="1">
                <a:solidFill>
                  <a:schemeClr val="bg1"/>
                </a:solidFill>
              </a:rPr>
              <a:t>трилери</a:t>
            </a:r>
            <a:r>
              <a:rPr lang="ru-RU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5" name="Содержимое 4" descr="1384184291_58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357686" y="2285992"/>
            <a:ext cx="4495800" cy="3371850"/>
          </a:xfrm>
          <a:prstGeom prst="rect">
            <a:avLst/>
          </a:prstGeom>
          <a:ln>
            <a:noFill/>
          </a:ln>
          <a:effectLst>
            <a:glow rad="101600">
              <a:schemeClr val="bg1">
                <a:lumMod val="75000"/>
                <a:alpha val="60000"/>
              </a:schemeClr>
            </a:glow>
            <a:softEdge rad="112500"/>
          </a:effectLst>
        </p:spPr>
      </p:pic>
    </p:spTree>
  </p:cSld>
  <p:clrMapOvr>
    <a:masterClrMapping/>
  </p:clrMapOvr>
  <p:transition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366656073_flag-ssha-512c8ab44469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57554" y="1214422"/>
            <a:ext cx="5990984" cy="398067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571480"/>
            <a:ext cx="3008313" cy="5840435"/>
          </a:xfrm>
        </p:spPr>
        <p:txBody>
          <a:bodyPr>
            <a:normAutofit/>
          </a:bodyPr>
          <a:lstStyle/>
          <a:p>
            <a:r>
              <a:rPr lang="ru-RU" sz="2000" dirty="0" err="1">
                <a:solidFill>
                  <a:schemeClr val="bg1"/>
                </a:solidFill>
              </a:rPr>
              <a:t>Кінематографічне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мистецтво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відіграє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дуже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важливу</a:t>
            </a:r>
            <a:r>
              <a:rPr lang="ru-RU" sz="2000" dirty="0">
                <a:solidFill>
                  <a:schemeClr val="bg1"/>
                </a:solidFill>
              </a:rPr>
              <a:t> роль у </a:t>
            </a:r>
            <a:r>
              <a:rPr lang="ru-RU" sz="2000" dirty="0" err="1">
                <a:solidFill>
                  <a:schemeClr val="bg1"/>
                </a:solidFill>
              </a:rPr>
              <a:t>культурі</a:t>
            </a:r>
            <a:r>
              <a:rPr lang="ru-RU" sz="2000" dirty="0">
                <a:solidFill>
                  <a:schemeClr val="bg1"/>
                </a:solidFill>
              </a:rPr>
              <a:t> США. </a:t>
            </a:r>
            <a:r>
              <a:rPr lang="ru-RU" sz="2000" dirty="0" err="1">
                <a:solidFill>
                  <a:schemeClr val="bg1"/>
                </a:solidFill>
              </a:rPr>
              <a:t>Щорічно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кінокомпанії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Сполучених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Штатів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випускають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сотні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фільмів</a:t>
            </a:r>
            <a:r>
              <a:rPr lang="ru-RU" sz="2000" dirty="0">
                <a:solidFill>
                  <a:schemeClr val="bg1"/>
                </a:solidFill>
              </a:rPr>
              <a:t>, </a:t>
            </a:r>
            <a:r>
              <a:rPr lang="ru-RU" sz="2000" dirty="0" err="1">
                <a:solidFill>
                  <a:schemeClr val="bg1"/>
                </a:solidFill>
              </a:rPr>
              <a:t>що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залучають</a:t>
            </a:r>
            <a:r>
              <a:rPr lang="ru-RU" sz="2000" dirty="0">
                <a:solidFill>
                  <a:schemeClr val="bg1"/>
                </a:solidFill>
              </a:rPr>
              <a:t> у </a:t>
            </a:r>
            <a:r>
              <a:rPr lang="ru-RU" sz="2000" dirty="0" err="1">
                <a:solidFill>
                  <a:schemeClr val="bg1"/>
                </a:solidFill>
              </a:rPr>
              <a:t>кінотеатри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мільйони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глядачів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приносять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мільярди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доларів</a:t>
            </a:r>
            <a:r>
              <a:rPr lang="ru-RU" sz="2000" dirty="0">
                <a:solidFill>
                  <a:schemeClr val="bg1"/>
                </a:solidFill>
              </a:rPr>
              <a:t>. </a:t>
            </a:r>
            <a:r>
              <a:rPr lang="ru-RU" sz="2000" dirty="0" err="1">
                <a:solidFill>
                  <a:schemeClr val="bg1"/>
                </a:solidFill>
              </a:rPr>
              <a:t>Сьогодні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голлівудський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кінематограф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виступає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ідеологічним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знаряддям</a:t>
            </a:r>
            <a:r>
              <a:rPr lang="ru-RU" sz="2000" dirty="0">
                <a:solidFill>
                  <a:schemeClr val="bg1"/>
                </a:solidFill>
              </a:rPr>
              <a:t> — символом </a:t>
            </a:r>
            <a:r>
              <a:rPr lang="ru-RU" sz="2000" dirty="0" err="1">
                <a:solidFill>
                  <a:schemeClr val="bg1"/>
                </a:solidFill>
              </a:rPr>
              <a:t>сучасної</a:t>
            </a:r>
            <a:r>
              <a:rPr lang="ru-RU" sz="2000" dirty="0">
                <a:solidFill>
                  <a:schemeClr val="bg1"/>
                </a:solidFill>
              </a:rPr>
              <a:t> Америки </a:t>
            </a:r>
            <a:r>
              <a:rPr lang="ru-RU" sz="2000" dirty="0" err="1">
                <a:solidFill>
                  <a:schemeClr val="bg1"/>
                </a:solidFill>
              </a:rPr>
              <a:t>і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засобом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формування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іміджу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цієї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країни</a:t>
            </a:r>
            <a:r>
              <a:rPr lang="ru-RU" sz="2000" dirty="0">
                <a:solidFill>
                  <a:schemeClr val="bg1"/>
                </a:solidFill>
              </a:rPr>
              <a:t> на </a:t>
            </a:r>
            <a:r>
              <a:rPr lang="ru-RU" sz="2000" dirty="0" err="1">
                <a:solidFill>
                  <a:schemeClr val="bg1"/>
                </a:solidFill>
              </a:rPr>
              <a:t>світовій</a:t>
            </a:r>
            <a:r>
              <a:rPr lang="ru-RU" sz="2000" dirty="0">
                <a:solidFill>
                  <a:schemeClr val="bg1"/>
                </a:solidFill>
              </a:rPr>
              <a:t> </a:t>
            </a:r>
            <a:r>
              <a:rPr lang="ru-RU" sz="2000" dirty="0" err="1">
                <a:solidFill>
                  <a:schemeClr val="bg1"/>
                </a:solidFill>
              </a:rPr>
              <a:t>арені</a:t>
            </a:r>
            <a:r>
              <a:rPr lang="ru-RU" sz="2000" dirty="0">
                <a:solidFill>
                  <a:schemeClr val="bg1"/>
                </a:solidFill>
              </a:rPr>
              <a:t>.</a:t>
            </a: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658</Words>
  <Application>Microsoft Office PowerPoint</Application>
  <PresentationFormat>Экран (4:3)</PresentationFormat>
  <Paragraphs>16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Кіноматограф США</vt:lpstr>
      <vt:lpstr>Різножанрове кіно</vt:lpstr>
      <vt:lpstr>Слайд 4</vt:lpstr>
      <vt:lpstr>6 жовтня 1927 р. відбулася прем’єра першого кінофільму, в якому глядачі почули акторів, — це був фільм «Співак джазу». Почалися ера звукового кіно та «Золоте століття» Голлівуду. З’явилося поняття «кінозірка». У 1929 р. фільм «Співакджазу» був нагороджений спеціальною премією «Оскар» за створення першої звукової кінострічки. У наступні тридцять років було випущено тисячі фільмів. Чітко визначилися основні жанри американського кіномистецтва — вестерни, комедії, мелодрами, мюзикли, трилери тощо.</vt:lpstr>
      <vt:lpstr>Молодими кінорежисерами, які продемонстрували свої здібності, були Дж. Лукас, С. Спілберг, М. Скорсезе, Ф. Форд Коппола, Б. де Пальма. Саме ця група режисерів сформувала сучасний кінематограф у тому вигляді, в якому він увійшов у XXI ст. їхні фільми мали приголомшливий успіх, і саме вони стали основоположниками жанру «блокбастер». Керівники великих студій довіряли молодим режисерам і запрошувати їх для зйомок, оскільки саме вони, вихідці з кіношкіл і маленьких студій, вміли укладатися в дуже «скромні» бюджети. В голлівудському кіномистецтві почалася нова епоха. Основні жанри американського художнього кіно остаточно сформувалися ще у 20—40-х pp. XX ст. Велику роль у цьому процесі зіграв попит споживачів кінопродукції, тому що кінематограф залежав від того, наскільки прибутковими були кінострічки. </vt:lpstr>
      <vt:lpstr>Поняття кіножанру</vt:lpstr>
      <vt:lpstr>Найпопулярніший кінематографічний жанр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мой</dc:creator>
  <cp:lastModifiedBy>мой</cp:lastModifiedBy>
  <cp:revision>5</cp:revision>
  <dcterms:created xsi:type="dcterms:W3CDTF">2014-04-09T17:13:11Z</dcterms:created>
  <dcterms:modified xsi:type="dcterms:W3CDTF">2014-04-09T17:52:55Z</dcterms:modified>
</cp:coreProperties>
</file>